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Lst>
  <p:sldSz cy="5143500" cx="9144000"/>
  <p:notesSz cx="6858000" cy="9144000"/>
  <p:embeddedFontLst>
    <p:embeddedFont>
      <p:font typeface="Lato"/>
      <p:regular r:id="rId35"/>
      <p:bold r:id="rId36"/>
      <p:italic r:id="rId37"/>
      <p:boldItalic r:id="rId38"/>
    </p:embeddedFont>
    <p:embeddedFont>
      <p:font typeface="Merriweather"/>
      <p:regular r:id="rId39"/>
      <p:bold r:id="rId40"/>
      <p:italic r:id="rId41"/>
      <p:boldItalic r:id="rId42"/>
    </p:embeddedFont>
    <p:embeddedFont>
      <p:font typeface="Source Sans Pro"/>
      <p:regular r:id="rId43"/>
      <p:bold r:id="rId44"/>
      <p:italic r:id="rId45"/>
      <p:boldItalic r:id="rId46"/>
    </p:embeddedFont>
    <p:embeddedFont>
      <p:font typeface="Open Sans"/>
      <p:regular r:id="rId47"/>
      <p:bold r:id="rId48"/>
      <p:italic r:id="rId49"/>
      <p:boldItalic r:id="rId5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1B82AC4-376E-465C-BBDE-F26C6F857DB5}">
  <a:tblStyle styleId="{61B82AC4-376E-465C-BBDE-F26C6F857DB5}"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Merriweather-bold.fntdata"/><Relationship Id="rId42" Type="http://schemas.openxmlformats.org/officeDocument/2006/relationships/font" Target="fonts/Merriweather-boldItalic.fntdata"/><Relationship Id="rId41" Type="http://schemas.openxmlformats.org/officeDocument/2006/relationships/font" Target="fonts/Merriweather-italic.fntdata"/><Relationship Id="rId44" Type="http://schemas.openxmlformats.org/officeDocument/2006/relationships/font" Target="fonts/SourceSansPro-bold.fntdata"/><Relationship Id="rId43" Type="http://schemas.openxmlformats.org/officeDocument/2006/relationships/font" Target="fonts/SourceSansPro-regular.fntdata"/><Relationship Id="rId46" Type="http://schemas.openxmlformats.org/officeDocument/2006/relationships/font" Target="fonts/SourceSansPro-boldItalic.fntdata"/><Relationship Id="rId45" Type="http://schemas.openxmlformats.org/officeDocument/2006/relationships/font" Target="fonts/SourceSansPro-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OpenSans-bold.fntdata"/><Relationship Id="rId47" Type="http://schemas.openxmlformats.org/officeDocument/2006/relationships/font" Target="fonts/OpenSans-regular.fntdata"/><Relationship Id="rId49" Type="http://schemas.openxmlformats.org/officeDocument/2006/relationships/font" Target="fonts/OpenSans-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font" Target="fonts/Lato-regular.fntdata"/><Relationship Id="rId34" Type="http://schemas.openxmlformats.org/officeDocument/2006/relationships/slide" Target="slides/slide29.xml"/><Relationship Id="rId37" Type="http://schemas.openxmlformats.org/officeDocument/2006/relationships/font" Target="fonts/Lato-italic.fntdata"/><Relationship Id="rId36" Type="http://schemas.openxmlformats.org/officeDocument/2006/relationships/font" Target="fonts/Lato-bold.fntdata"/><Relationship Id="rId39" Type="http://schemas.openxmlformats.org/officeDocument/2006/relationships/font" Target="fonts/Merriweather-regular.fntdata"/><Relationship Id="rId38" Type="http://schemas.openxmlformats.org/officeDocument/2006/relationships/font" Target="fonts/Lato-bold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0" Type="http://schemas.openxmlformats.org/officeDocument/2006/relationships/font" Target="fonts/OpenSans-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rive.google.com/file/d/14RbLCzreAZzZDUBMkGXzPwdayCkfWx2C/view?usp=sharing"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Presentation Recording: </a:t>
            </a:r>
            <a:r>
              <a:rPr lang="en" u="sng">
                <a:solidFill>
                  <a:schemeClr val="hlink"/>
                </a:solidFill>
                <a:hlinkClick r:id="rId2"/>
              </a:rPr>
              <a:t>https://drive.google.com/file/d/14RbLCzreAZzZDUBMkGXzPwdayCkfWx2C/view?usp=sharing</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af29f3582e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af29f3582e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af1d3d7af9_0_46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af1d3d7af9_0_46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First we will be speaking about the opportunity identification.</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d31e5edb02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d31e5edb02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Current growth in the organization app space is positive. Productivity apps are the 10th most popular app store category. Utility apps which also have organization apps that fall under that category, are the 5th most popular on the app store.</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However, there is very little distinguishing one planner from another, on top of that there is an overabundance amount of planning apps.</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Planners are therefore not commoditized and represent an opportunity to do so with unique design.</a:t>
            </a:r>
            <a:endParaRPr>
              <a:solidFill>
                <a:schemeClr val="dk1"/>
              </a:solidFill>
            </a:endParaRPr>
          </a:p>
          <a:p>
            <a:pPr indent="0" lvl="0" marL="0" rtl="0" algn="l">
              <a:lnSpc>
                <a:spcPct val="100000"/>
              </a:lnSpc>
              <a:spcBef>
                <a:spcPts val="1200"/>
              </a:spcBef>
              <a:spcAft>
                <a:spcPts val="0"/>
              </a:spcAft>
              <a:buClr>
                <a:schemeClr val="dk1"/>
              </a:buClr>
              <a:buSzPts val="1100"/>
              <a:buFont typeface="Arial"/>
              <a:buNone/>
            </a:pPr>
            <a:r>
              <a:rPr lang="en">
                <a:solidFill>
                  <a:schemeClr val="dk1"/>
                </a:solidFill>
              </a:rPr>
              <a:t>New innovations include the ability for apps to work with other features in your phones, customized notifications that the apps create by scanning your communications and habit tracking which has done helping people visualize their progress, making the experience more meaningful to the user.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d31e5edb02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d31e5edb02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will now be guiding you through the first observations and </a:t>
            </a:r>
            <a:r>
              <a:rPr lang="en"/>
              <a:t>interpretations</a:t>
            </a:r>
            <a:r>
              <a:rPr lang="en"/>
              <a:t> of our customer focus group consisting of college and postgraduate students ages 18 through 26 years old.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Our observations were led by an initial survey of over 32 respondents and empathic designs gathered across study rooms, coffee shops, and libraries that measured individuals’ productivity and organizational tool preferences.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Additionally we used</a:t>
            </a:r>
            <a:r>
              <a:rPr lang="en"/>
              <a:t> customer reviews to help understand consumer behavior through best, mid-range, and worst rated reviews.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d482b86ccb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d482b86ccb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Through the </a:t>
            </a:r>
            <a:r>
              <a:rPr lang="en"/>
              <a:t>survey results, we uncovered that the majority of respondents using productivity tools use either a digital calendar, a planner, google tools, or a combination of those.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main dislike was having different lists on different apps that do not connect.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most important is a calendar feature, and the least important is digital note taking. </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Char char="●"/>
            </a:pPr>
            <a:r>
              <a:rPr lang="en"/>
              <a:t>From the survey responses and in person observations we saw the importance of setting goals and the need for a meaningful experience. People seem to work best with a definitive to do list that also helped serve as reminder to complete it, with the ability to go back to past lists occasionally. </a:t>
            </a:r>
            <a:endParaRPr/>
          </a:p>
          <a:p>
            <a:pPr indent="0" lvl="0" marL="914400" rtl="0" algn="l">
              <a:spcBef>
                <a:spcPts val="0"/>
              </a:spcBef>
              <a:spcAft>
                <a:spcPts val="0"/>
              </a:spcAft>
              <a:buNone/>
            </a:pPr>
            <a:r>
              <a:t/>
            </a:r>
            <a:endParaRPr/>
          </a:p>
          <a:p>
            <a:pPr indent="-298450" lvl="0" marL="457200" rtl="0" algn="l">
              <a:spcBef>
                <a:spcPts val="0"/>
              </a:spcBef>
              <a:spcAft>
                <a:spcPts val="0"/>
              </a:spcAft>
              <a:buSzPts val="1100"/>
              <a:buChar char="●"/>
            </a:pPr>
            <a:r>
              <a:rPr lang="en"/>
              <a:t>Our observations showed that customers are looking for comprehensiveness and personalization above all within organizational apps to help their work environment overall</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d482b86ccb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d482b86ccb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Following these observations we also found that students tend to undermine the level of distraction experienced while studying alone or with others.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The pie chart shows the amount of times respondents pick up their phone during one hour of studying. While in the survey most students believe they pick up their phone between five and ten times, we observed students would pick up the phone from 10-15 times within the first hour of studying.</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Most students used their phones after 16 to 35 minutes of studying, 5 to 20 minutes before going back to studies, and more than 15 minutes before actually starting. </a:t>
            </a:r>
            <a:endParaRPr>
              <a:solidFill>
                <a:schemeClr val="dk1"/>
              </a:solidFill>
            </a:endParaRPr>
          </a:p>
          <a:p>
            <a:pPr indent="0" lvl="0" marL="914400" rtl="0" algn="l">
              <a:spcBef>
                <a:spcPts val="0"/>
              </a:spcBef>
              <a:spcAft>
                <a:spcPts val="0"/>
              </a:spcAft>
              <a:buNone/>
            </a:pPr>
            <a:r>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We believe this misinterpretation between the survey and our personal observations is caused by the enjoyment the phone brings to people. When students were enjoying themselves through the phone, time moved quicker for them; hence they don’t realize the level of time consumption it causes.</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d482b86ccb_5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d482b86ccb_5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Hand in hand with the </a:t>
            </a:r>
            <a:r>
              <a:rPr lang="en">
                <a:solidFill>
                  <a:schemeClr val="dk1"/>
                </a:solidFill>
              </a:rPr>
              <a:t>level</a:t>
            </a:r>
            <a:r>
              <a:rPr lang="en">
                <a:solidFill>
                  <a:schemeClr val="dk1"/>
                </a:solidFill>
              </a:rPr>
              <a:t> of distraction, the survey responses showed the top activities students did when picking up </a:t>
            </a:r>
            <a:r>
              <a:rPr lang="en">
                <a:solidFill>
                  <a:schemeClr val="dk1"/>
                </a:solidFill>
              </a:rPr>
              <a:t>their</a:t>
            </a:r>
            <a:r>
              <a:rPr lang="en">
                <a:solidFill>
                  <a:schemeClr val="dk1"/>
                </a:solidFill>
              </a:rPr>
              <a:t> phone while studying were distracting activities that took away from their studies.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We also saw the effect of peer influence. Those studying with friends would lose concentration more easily and engage in conversation, causing them to stop studying.</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d31e5edb02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d31e5edb02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To help us </a:t>
            </a:r>
            <a:r>
              <a:rPr lang="en">
                <a:solidFill>
                  <a:schemeClr val="dk1"/>
                </a:solidFill>
              </a:rPr>
              <a:t>organize and understand our qualitative data</a:t>
            </a:r>
            <a:r>
              <a:rPr lang="en">
                <a:solidFill>
                  <a:schemeClr val="dk1"/>
                </a:solidFill>
              </a:rPr>
              <a:t>, we created an affinity diagram.</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We wrote down each piece of relevant information on sticky notes and moved them next to correlated notes to form informal groups.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Within each group, we organized sticky notes into a hierarchy of thought. The emerging groups we found included goals &amp; rewards, phone use, the social aspect, and potential app features.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We put all four of those groups together to form a more cohesive hierarchy and looked at the Affinity Diagram we created to help us identify unmet customer needs in our category.</a:t>
            </a:r>
            <a:endParaRPr>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d31e5edb02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d31e5edb02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SzPts val="1100"/>
              <a:buAutoNum type="arabicPeriod"/>
            </a:pPr>
            <a:r>
              <a:rPr lang="en"/>
              <a:t>We concluded people do not know how to time manage themselves, which becomes an issue for prioritization and organization.</a:t>
            </a:r>
            <a:endParaRPr/>
          </a:p>
          <a:p>
            <a:pPr indent="-298450" lvl="0" marL="914400" rtl="0" algn="l">
              <a:lnSpc>
                <a:spcPct val="115000"/>
              </a:lnSpc>
              <a:spcBef>
                <a:spcPts val="0"/>
              </a:spcBef>
              <a:spcAft>
                <a:spcPts val="0"/>
              </a:spcAft>
              <a:buSzPts val="1100"/>
              <a:buChar char="●"/>
            </a:pPr>
            <a:r>
              <a:rPr lang="en"/>
              <a:t>Individuals need an app that not only helps with the organization through lists and visuals of all tasks, but through reminders, nudges, and reinforcements that motivates them to work and become aware of distracting external factors and the lack of self-control towards these.</a:t>
            </a:r>
            <a:endParaRPr/>
          </a:p>
          <a:p>
            <a:pPr indent="-298450" lvl="0" marL="914400" rtl="0" algn="l">
              <a:lnSpc>
                <a:spcPct val="115000"/>
              </a:lnSpc>
              <a:spcBef>
                <a:spcPts val="0"/>
              </a:spcBef>
              <a:spcAft>
                <a:spcPts val="0"/>
              </a:spcAft>
              <a:buSzPts val="1100"/>
              <a:buChar char="●"/>
            </a:pPr>
            <a:r>
              <a:rPr lang="en"/>
              <a:t>There is a need for an app that helps these group of studying and working individuals to form a habit of productivity through deep and dedicated concentration.</a:t>
            </a:r>
            <a:endParaRPr/>
          </a:p>
          <a:p>
            <a:pPr indent="0" lvl="0" marL="0" rtl="0" algn="l">
              <a:lnSpc>
                <a:spcPct val="115000"/>
              </a:lnSpc>
              <a:spcBef>
                <a:spcPts val="0"/>
              </a:spcBef>
              <a:spcAft>
                <a:spcPts val="0"/>
              </a:spcAft>
              <a:buClr>
                <a:schemeClr val="dk1"/>
              </a:buClr>
              <a:buSzPts val="1100"/>
              <a:buFont typeface="Arial"/>
              <a:buNone/>
            </a:pPr>
            <a:r>
              <a:t/>
            </a:r>
            <a:endParaRPr/>
          </a:p>
          <a:p>
            <a:pPr indent="-298450" lvl="0" marL="457200" rtl="0" algn="l">
              <a:lnSpc>
                <a:spcPct val="115000"/>
              </a:lnSpc>
              <a:spcBef>
                <a:spcPts val="0"/>
              </a:spcBef>
              <a:spcAft>
                <a:spcPts val="0"/>
              </a:spcAft>
              <a:buSzPts val="1100"/>
              <a:buAutoNum type="arabicPeriod"/>
            </a:pPr>
            <a:r>
              <a:rPr lang="en"/>
              <a:t>The second unmet need we found was that people do not know to restrict themselves from phone use.</a:t>
            </a:r>
            <a:endParaRPr/>
          </a:p>
          <a:p>
            <a:pPr indent="-298450" lvl="0" marL="914400" rtl="0" algn="l">
              <a:lnSpc>
                <a:spcPct val="115000"/>
              </a:lnSpc>
              <a:spcBef>
                <a:spcPts val="0"/>
              </a:spcBef>
              <a:spcAft>
                <a:spcPts val="0"/>
              </a:spcAft>
              <a:buSzPts val="1100"/>
              <a:buChar char="●"/>
            </a:pPr>
            <a:r>
              <a:rPr lang="en"/>
              <a:t>Through the comparison in results found by the survey and empathic design we saw that students are unaware and not honest with themselves on the amount of time they spend distracted my external factors such as phone usage.</a:t>
            </a:r>
            <a:endParaRPr/>
          </a:p>
          <a:p>
            <a:pPr indent="-298450" lvl="0" marL="914400" rtl="0" algn="l">
              <a:lnSpc>
                <a:spcPct val="115000"/>
              </a:lnSpc>
              <a:spcBef>
                <a:spcPts val="0"/>
              </a:spcBef>
              <a:spcAft>
                <a:spcPts val="0"/>
              </a:spcAft>
              <a:buSzPts val="1100"/>
              <a:buChar char="●"/>
            </a:pPr>
            <a:r>
              <a:rPr lang="en"/>
              <a:t>This is clear in the way students behave and carry themselves while studying by themselves or with others.</a:t>
            </a:r>
            <a:endParaRPr/>
          </a:p>
          <a:p>
            <a:pPr indent="-298450" lvl="0" marL="914400" rtl="0" algn="l">
              <a:lnSpc>
                <a:spcPct val="115000"/>
              </a:lnSpc>
              <a:spcBef>
                <a:spcPts val="0"/>
              </a:spcBef>
              <a:spcAft>
                <a:spcPts val="0"/>
              </a:spcAft>
              <a:buSzPts val="1100"/>
              <a:buChar char="●"/>
            </a:pPr>
            <a:r>
              <a:rPr lang="en"/>
              <a:t>This shows a need to turn phones as source that gives into productivity rather than take away and a need for social accountability while in social settings.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d31e5edb02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d31e5edb02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One of the most important aspects of the opportunity identification process was drawing and analyzing our strategy canvas.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Looking at the graph, </a:t>
            </a:r>
            <a:r>
              <a:rPr lang="en">
                <a:solidFill>
                  <a:schemeClr val="dk1"/>
                </a:solidFill>
              </a:rPr>
              <a:t>the green line represents our potential product, the blue line symbolizes existing organizational phone apps, and the grey line represents planners/agendas.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Where the lines overlap represents the points of parity of our potential product like reminders and note taking. Where the green line breaks off and rises on the right demonstrates our product’s points of differentiation which include personalization tests, Smart Do Not Disturb, and social accountability features.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d31e5edb02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d31e5edb02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After identifying the opportunity in the category, we decided to test concepts that could solve the unmet consumer needs we found.</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d47667f4f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d47667f4f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We used attribute dependency for our inventive template, finding that we could create dependency between phone use and time management, so that using your phone actually kept you on track to prioritize tasks rather than distracting you. Once identifying features we wanted to include, we made our first original concept prototype, seen here, before launching into in-house concept testing with interviews. The interview insight we received was then used to improve our next prototype, which we then tested with a survey group.</a:t>
            </a:r>
            <a:endParaRPr>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d05b776a31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d05b776a31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Our interviews led us to four key insights. First, our app concept offered too many features and was too busy. Based on interview recommendations, we chose to focus on our four main differentiating features: personalization, rewards, do not disturb, and social accountability, which led us to redesigning our home screen and prototype presentation.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Secondly, interviewees inquired about the Rewards System, which we had not believed would be as great of value until the interviews consistently asked us to expand on rewards. So, we added Rewards to our prototype and considered it one of our 4 differentiating features. We included how the point system works and the prizes which users could win.</a:t>
            </a:r>
            <a:endParaRPr>
              <a:solidFill>
                <a:schemeClr val="dk1"/>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d47667f4f4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gd47667f4f4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Third, interviewees were especially interested in a Do Not Disturb </a:t>
            </a:r>
            <a:r>
              <a:rPr lang="en">
                <a:solidFill>
                  <a:schemeClr val="dk1"/>
                </a:solidFill>
              </a:rPr>
              <a:t>notification</a:t>
            </a:r>
            <a:r>
              <a:rPr lang="en">
                <a:solidFill>
                  <a:schemeClr val="dk1"/>
                </a:solidFill>
              </a:rPr>
              <a:t> restricting app use. To expand on that feature’s unique value offering, we included a new app interface of what happens after the notification pops up. This is intended to emphasize the added guilt of having to return to the app and clarify that users can customize which apps the Do Not Disturb function applies to.</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Fourth, both interview groups emphasized the ease of reading and design of one slide. To improve readability and decrease concept complexity, we chose to implement that design across the prototype presentation.</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Other important insights we received from interviews were the unique social aspects of the app, technological </a:t>
            </a:r>
            <a:r>
              <a:rPr lang="en">
                <a:solidFill>
                  <a:schemeClr val="dk1"/>
                </a:solidFill>
              </a:rPr>
              <a:t>compatibility</a:t>
            </a:r>
            <a:r>
              <a:rPr lang="en">
                <a:solidFill>
                  <a:schemeClr val="dk1"/>
                </a:solidFill>
              </a:rPr>
              <a:t> of calendars and reminders, and a discussion about willingness to pay, which had to include a high trialability factor.</a:t>
            </a:r>
            <a:endParaRPr>
              <a:solidFill>
                <a:schemeClr val="dk1"/>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d31e5edb02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2" name="Google Shape;432;gd31e5edb02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d47667f4f4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9" name="Google Shape;439;gd47667f4f4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Our organizational app f</a:t>
            </a:r>
            <a:r>
              <a:rPr lang="en">
                <a:solidFill>
                  <a:schemeClr val="dk1"/>
                </a:solidFill>
              </a:rPr>
              <a:t>or students that need help focusing on their tasks, StudyWithUs is an app for smartphones that fully adapts to the user’s personality to keep them off other distracting apps, like social medias, create social accountability among friends, and offer rewards for sticking to their goals.</a:t>
            </a:r>
            <a:endParaRPr sz="1400" u="sng">
              <a:solidFill>
                <a:schemeClr val="lt1"/>
              </a:solidFill>
              <a:latin typeface="Source Sans Pro"/>
              <a:ea typeface="Source Sans Pro"/>
              <a:cs typeface="Source Sans Pro"/>
              <a:sym typeface="Source Sans Pro"/>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d02a030618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7" name="Google Shape;447;gd02a030618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StudyWithUs!</a:t>
            </a:r>
            <a:r>
              <a:rPr lang="en"/>
              <a:t> has a combination of easy to use features that are easily accessible from the home screen. As shown here, our main features include rewards, personalization, social accountability, do not disturb, in addition to a an easy to use and compatible calendar to keep track of schedule and give clarity about how to spend time and menu bar for users to customize their app profile and features of the app to their likings.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d47667f4f4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d47667f4f4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What separates our app from others like it on the market is that the app is specifically tailored to you. When you first download the app, it prompts you to take a personality test. As you use the app more, it intuitively begins to adapt to your perceived personality and behavior to encourage you to study more.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For example, this personality test asks you which hours you are most productive. As you use the app more, it more accurately determines which hours you actually study best and prompts you to study during that time.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personality test also asks questions related to </a:t>
            </a:r>
            <a:r>
              <a:rPr lang="en">
                <a:solidFill>
                  <a:schemeClr val="dk1"/>
                </a:solidFill>
              </a:rPr>
              <a:t>extraversion</a:t>
            </a:r>
            <a:r>
              <a:rPr lang="en">
                <a:solidFill>
                  <a:schemeClr val="dk1"/>
                </a:solidFill>
              </a:rPr>
              <a:t> and how you approach tasks.</a:t>
            </a:r>
            <a:endParaRPr>
              <a:solidFill>
                <a:schemeClr val="dk1"/>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d02a030618_1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9" name="Google Shape;479;gd02a030618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Our app actually rewards you for using it to study as well! Users are able to earn points which go towards out-of-app rewards, which include food or drinks, coupons for textbooks or services such as Chegg, and even potential specials related to universities or local businesses, such as a coupons for the UF Bookstore.</a:t>
            </a:r>
            <a:endParaRPr>
              <a:solidFill>
                <a:schemeClr val="dk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d47667f4f4_0_1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0" name="Google Shape;490;gd47667f4f4_0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1200"/>
              </a:spcBef>
              <a:spcAft>
                <a:spcPts val="0"/>
              </a:spcAft>
              <a:buClr>
                <a:schemeClr val="dk1"/>
              </a:buClr>
              <a:buSzPts val="1100"/>
              <a:buFont typeface="Arial"/>
              <a:buNone/>
            </a:pPr>
            <a:r>
              <a:rPr lang="en">
                <a:solidFill>
                  <a:schemeClr val="dk1"/>
                </a:solidFill>
              </a:rPr>
              <a:t>The do not disturb feature has the optionality to be set for your whole team or study group. You can add as many people as needed to keep everyone on task and increase productivity for the whole team.</a:t>
            </a:r>
            <a:endParaRPr>
              <a:solidFill>
                <a:schemeClr val="dk1"/>
              </a:solidFill>
            </a:endParaRPr>
          </a:p>
          <a:p>
            <a:pPr indent="0" lvl="0" marL="0" rtl="0" algn="l">
              <a:lnSpc>
                <a:spcPct val="100000"/>
              </a:lnSpc>
              <a:spcBef>
                <a:spcPts val="1200"/>
              </a:spcBef>
              <a:spcAft>
                <a:spcPts val="0"/>
              </a:spcAft>
              <a:buClr>
                <a:schemeClr val="dk1"/>
              </a:buClr>
              <a:buSzPts val="1100"/>
              <a:buFont typeface="Arial"/>
              <a:buNone/>
            </a:pPr>
            <a:r>
              <a:rPr lang="en">
                <a:solidFill>
                  <a:schemeClr val="dk1"/>
                </a:solidFill>
              </a:rPr>
              <a:t>There is also the ability to set multiple do not disturbs, for different needs and times.</a:t>
            </a:r>
            <a:endParaRPr>
              <a:solidFill>
                <a:schemeClr val="dk1"/>
              </a:solidFill>
            </a:endParaRPr>
          </a:p>
          <a:p>
            <a:pPr indent="0" lvl="0" marL="0" rtl="0" algn="l">
              <a:lnSpc>
                <a:spcPct val="100000"/>
              </a:lnSpc>
              <a:spcBef>
                <a:spcPts val="1200"/>
              </a:spcBef>
              <a:spcAft>
                <a:spcPts val="0"/>
              </a:spcAft>
              <a:buNone/>
            </a:pPr>
            <a:r>
              <a:rPr lang="en">
                <a:solidFill>
                  <a:schemeClr val="dk1"/>
                </a:solidFill>
              </a:rPr>
              <a:t>It also helps you by notifying you when it is turning on.</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d02a030618_1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9" name="Google Shape;499;gd02a030618_1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the user has Do Not Disturb on, they can select certain apps that they want to be able to use or restrict. If the user tries to go onto a restricted app during the Do Not Disturb session, a customized reminder pop-up will force the user to return to the app and disable Do Not Disturb before they can use all apps on their phone. You can add any app to the app menu shown above giving complete customization to the Do Not Disturb feature. The pop-ups will also be tailored to the user’s personality using the results from the personality tests.</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d47667f4f4_1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8" name="Google Shape;508;gd47667f4f4_1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Lastly, the social accountability feature allows users to see what their friends are working on in real time. The different color lights on the top right corner of your friend’s profile symbolizes a person’s working status: green being actively working on an assignment, yellow representing someone is using the app but taking a break from work, and red indicating that the person is not actively using the app.</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People have the option to even share a link to the assignment they are working on so friends’ can offer suggestions or keep you accountable for making visual progress on an assignment</a:t>
            </a:r>
            <a:r>
              <a:rPr lang="en">
                <a:solidFill>
                  <a:schemeClr val="dk1"/>
                </a:solidFill>
              </a:rPr>
              <a: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However if someone does not want to share a link, they can also </a:t>
            </a:r>
            <a:r>
              <a:rPr lang="en">
                <a:solidFill>
                  <a:schemeClr val="dk1"/>
                </a:solidFill>
              </a:rPr>
              <a:t>post the assignment title they are actively working on to motivate others to do the same.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Lastly, the navigation center on the bottom of the screen allows users to see more updates of other friends’ working statuses. Use the right and left arrows to see all available profiles (of your friends). And hit the home button on the center of the screen to return to the homepage.</a:t>
            </a:r>
            <a:endParaRPr>
              <a:solidFill>
                <a:schemeClr val="dk1"/>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d482b86ccb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3" name="Google Shape;523;gd482b86ccb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solidFill>
                  <a:schemeClr val="dk1"/>
                </a:solidFill>
              </a:rPr>
              <a:t>To test our prototype, we conducted another survey. We had 40 respondents, 36 of which are between the ages of 18-22 and over half were female. </a:t>
            </a:r>
            <a:endParaRPr>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lang="en">
                <a:solidFill>
                  <a:schemeClr val="dk1"/>
                </a:solidFill>
              </a:rPr>
              <a:t>We first asked about </a:t>
            </a:r>
            <a:r>
              <a:rPr lang="en">
                <a:solidFill>
                  <a:schemeClr val="dk1"/>
                </a:solidFill>
              </a:rPr>
              <a:t>initial</a:t>
            </a:r>
            <a:r>
              <a:rPr lang="en">
                <a:solidFill>
                  <a:schemeClr val="dk1"/>
                </a:solidFill>
              </a:rPr>
              <a:t> reactions of our product; 90% of respondents had a somewhat positive or extremely positive initial reaction and 97.5% of respondents felt that the product was either somewhat, very, or extremely unique relative to similar apps on the market. The majority of respondents also found our prototype to be very appealing (50% responded very appealing, and 17.5% responded extremely appealing as shown in the pie chart above) and like the product overall. 45% said they like the idea a great deal, 42.5% like it a little, and only 2.5% somewhat dislike it.</a:t>
            </a:r>
            <a:endParaRPr>
              <a:solidFill>
                <a:srgbClr val="233B55"/>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d482b86ccb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2" name="Google Shape;532;gd482b86ccb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We again asked respondents to rank specific attributes of productivity apps in order of relevance to their personal wants and needs. The results were similar to our first survey as most respondents feel that a calendar is the most important and do not disturb and rewards were some of the least important.</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d482b86ccb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8" name="Google Shape;538;gd482b86ccb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Despite respondents viewing the prototype as unique and appealing, 45% of respondents said that they would probably not buy or definitely not buy this product. During our interviews, we concluded that the best pricing model would be a subscription model. In our survey, when asked about price, the majority of respondents said that if the app were available as a subscription-based application, they would value it at around $0.99 to $1.99 a month. No one responded that it would be worth more than $3.99 a month. </a:t>
            </a:r>
            <a:endParaRPr>
              <a:solidFill>
                <a:schemeClr val="dk1"/>
              </a:solidFill>
            </a:endParaRPr>
          </a:p>
          <a:p>
            <a:pPr indent="0" lvl="0" marL="0" rtl="0" algn="l">
              <a:spcBef>
                <a:spcPts val="0"/>
              </a:spcBef>
              <a:spcAft>
                <a:spcPts val="0"/>
              </a:spcAft>
              <a:buNone/>
            </a:pPr>
            <a:r>
              <a:t/>
            </a:r>
            <a:endParaRPr sz="1900">
              <a:solidFill>
                <a:srgbClr val="233B55"/>
              </a:solidFill>
              <a:latin typeface="Source Sans Pro"/>
              <a:ea typeface="Source Sans Pro"/>
              <a:cs typeface="Source Sans Pro"/>
              <a:sym typeface="Source Sans Pro"/>
            </a:endParaRPr>
          </a:p>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gd31e5edb02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6" name="Google Shape;546;gd31e5edb02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After the </a:t>
            </a:r>
            <a:r>
              <a:rPr lang="en"/>
              <a:t>analysis</a:t>
            </a:r>
            <a:r>
              <a:rPr lang="en"/>
              <a:t> of our final survey results, my team and I were able to reflect upon whether or not we should continue with the marketing of our app StudyWithUs.</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gd05b776a31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3" name="Google Shape;553;gd05b776a31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Before making this decision it is important to note that we did pivot from our original concept of the app. We originally wanted this application to be a one stop shop that combines all the unique features of various productivity applications while also adding our own new features we came up with while conducting our empathic design. However, after several group interviews and concept testing sessions, our biggest feedback was that our app felt too busy.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So instead we decided to only focus on the 4 wholly-new features of personalization quizzes, reward systems, smart do not disturb and Social Accountability.</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After cleaning up our prototype, we released a final survey to gauge interest in our product. Although there was some negative feedback like consumers’ unlikeliness to pay anything over 2 dollars for our product and only half the responses saying they would purchase the product. We believe the positive results of the survey outweighed the bad.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After extensive analysis, our team decided to move forward and proceed with a market test of StudyWithUs because over 80% of respondents highly rated relevance, uniqueness and attractiveness of our product.</a:t>
            </a:r>
            <a:endParaRPr>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gd482b86ccb_6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0" name="Google Shape;580;gd482b86ccb_6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After making this decision, we developed a marketing plan.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First of all, our product’s value proposition is that </a:t>
            </a:r>
            <a:r>
              <a:rPr i="1" lang="en">
                <a:solidFill>
                  <a:schemeClr val="dk1"/>
                </a:solidFill>
              </a:rPr>
              <a:t>StudyWithUs</a:t>
            </a:r>
            <a:r>
              <a:rPr lang="en">
                <a:solidFill>
                  <a:schemeClr val="dk1"/>
                </a:solidFill>
              </a:rPr>
              <a:t> provides users with the ability to start their productivity journey or enhance their productivity through the implementation of 4 unique features: Personalization Quizzes, Reward Systems, Smart Do Not Disturb, and Social Accountability. The features were all uniquely crafted to adapt to the common behaviors witnessed during our empathic design like phone usage and studying in groups. These 4 key attributes coupled with simple navigation features caters to people who are new to productivity apps.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As for pricing, most participants in the concept testing sessions agreed that they would like a subscription plan so they can choose when they use the app. And if the student wasn’t taking classes a certain semester, they wouldn’t have to pay for the app during that time period. To increase interest, we also decided that the first month will be offered for free. For subsequent months it will be $0.99/month which was the common price for similar apps in the market. Another source of revenue to offset the costs of maintenance with our app will be through banner advertisements and partnerships with companies in our reward system program.</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Next, the place. Our target customer will be college students ages 18-26. We will first release our app in major cities containing a large state university. We decided to first test our app in Gainesville, FL. Here we will partner up the University, student orgs  and educational resources through sponsorships to reach our target market.</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And to end it off, promotion. Based on our target customers being college students, we plan to penetrate social media outlets popular to this group like Instagram, Facebook and LinkedIn. We will also use brand ambassadors from different universities to promote the app. We will sponsor certain student clubs so we have direct communication to students on campus. And lastly, we plan to release this app on both the Apple Store and Google Play.</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We are excited to launch StudyWithUs soon and can’t wait to develop the app even further after test marketing. Thank you for listening.</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go.com/" TargetMode="External"/><Relationship Id="rId3" Type="http://schemas.openxmlformats.org/officeDocument/2006/relationships/hyperlink" Target="https://www.flaticon.com/" TargetMode="External"/><Relationship Id="rId4" Type="http://schemas.openxmlformats.org/officeDocument/2006/relationships/hyperlink" Target="https://www.freepik.com/" TargetMode="Externa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50300" y="0"/>
            <a:ext cx="9194400" cy="5179500"/>
          </a:xfrm>
          <a:prstGeom prst="rect">
            <a:avLst/>
          </a:prstGeom>
          <a:solidFill>
            <a:srgbClr val="233B55">
              <a:alpha val="411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720800" y="2449250"/>
            <a:ext cx="7032900" cy="1763400"/>
          </a:xfrm>
          <a:prstGeom prst="rect">
            <a:avLst/>
          </a:prstGeom>
        </p:spPr>
        <p:txBody>
          <a:bodyPr anchorCtr="0" anchor="b" bIns="91425" lIns="91425" spcFirstLastPara="1" rIns="91425" wrap="square" tIns="91425">
            <a:noAutofit/>
          </a:bodyPr>
          <a:lstStyle>
            <a:lvl1pPr lvl="0">
              <a:spcBef>
                <a:spcPts val="0"/>
              </a:spcBef>
              <a:spcAft>
                <a:spcPts val="0"/>
              </a:spcAft>
              <a:buSzPts val="5200"/>
              <a:buNone/>
              <a:defRPr sz="5200">
                <a:solidFill>
                  <a:schemeClr val="lt1"/>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2" name="Google Shape;12;p2"/>
          <p:cNvSpPr txBox="1"/>
          <p:nvPr>
            <p:ph idx="1" type="subTitle"/>
          </p:nvPr>
        </p:nvSpPr>
        <p:spPr>
          <a:xfrm>
            <a:off x="720800" y="4249750"/>
            <a:ext cx="7032900" cy="3741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800"/>
              <a:buNone/>
              <a:defRPr sz="14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p:nvPr/>
        </p:nvSpPr>
        <p:spPr>
          <a:xfrm>
            <a:off x="-50300" y="0"/>
            <a:ext cx="9194400" cy="5179500"/>
          </a:xfrm>
          <a:prstGeom prst="rect">
            <a:avLst/>
          </a:prstGeom>
          <a:solidFill>
            <a:srgbClr val="233B55">
              <a:alpha val="411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3"/>
          <p:cNvSpPr txBox="1"/>
          <p:nvPr>
            <p:ph type="title"/>
          </p:nvPr>
        </p:nvSpPr>
        <p:spPr>
          <a:xfrm>
            <a:off x="720800" y="2411700"/>
            <a:ext cx="6913200" cy="8418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5200">
                <a:solidFill>
                  <a:schemeClr val="accent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7" name="Google Shape;17;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8" name="Google Shape;18;p3"/>
          <p:cNvSpPr txBox="1"/>
          <p:nvPr>
            <p:ph hasCustomPrompt="1" idx="2" type="title"/>
          </p:nvPr>
        </p:nvSpPr>
        <p:spPr>
          <a:xfrm>
            <a:off x="720800" y="1370650"/>
            <a:ext cx="4055400" cy="895800"/>
          </a:xfrm>
          <a:prstGeom prst="rect">
            <a:avLst/>
          </a:prstGeom>
        </p:spPr>
        <p:txBody>
          <a:bodyPr anchorCtr="0" anchor="ctr" bIns="91425" lIns="91425" spcFirstLastPara="1" rIns="91425" wrap="square" tIns="91425">
            <a:noAutofit/>
          </a:bodyPr>
          <a:lstStyle>
            <a:lvl1pPr lvl="0" rtl="0">
              <a:spcBef>
                <a:spcPts val="0"/>
              </a:spcBef>
              <a:spcAft>
                <a:spcPts val="0"/>
              </a:spcAft>
              <a:buSzPts val="12000"/>
              <a:buNone/>
              <a:defRPr sz="7000">
                <a:solidFill>
                  <a:schemeClr val="accent2"/>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9" name="Google Shape;19;p3"/>
          <p:cNvSpPr txBox="1"/>
          <p:nvPr>
            <p:ph idx="1" type="subTitle"/>
          </p:nvPr>
        </p:nvSpPr>
        <p:spPr>
          <a:xfrm>
            <a:off x="720800" y="3398750"/>
            <a:ext cx="4055400" cy="374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800"/>
              <a:buNone/>
              <a:defRPr sz="1400">
                <a:solidFill>
                  <a:schemeClr val="lt1"/>
                </a:solidFill>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p:nvPr/>
        </p:nvSpPr>
        <p:spPr>
          <a:xfrm flipH="1">
            <a:off x="4376400" y="-16225"/>
            <a:ext cx="4767600" cy="51597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4"/>
          <p:cNvSpPr/>
          <p:nvPr/>
        </p:nvSpPr>
        <p:spPr>
          <a:xfrm>
            <a:off x="421975" y="332550"/>
            <a:ext cx="8299800" cy="4478400"/>
          </a:xfrm>
          <a:prstGeom prst="roundRect">
            <a:avLst>
              <a:gd fmla="val 5612"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4"/>
          <p:cNvSpPr txBox="1"/>
          <p:nvPr>
            <p:ph type="title"/>
          </p:nvPr>
        </p:nvSpPr>
        <p:spPr>
          <a:xfrm>
            <a:off x="720800" y="445025"/>
            <a:ext cx="77025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solidFill>
                  <a:schemeClr val="accent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4" name="Google Shape;24;p4"/>
          <p:cNvSpPr txBox="1"/>
          <p:nvPr>
            <p:ph idx="1" type="body"/>
          </p:nvPr>
        </p:nvSpPr>
        <p:spPr>
          <a:xfrm>
            <a:off x="720800" y="1152475"/>
            <a:ext cx="7702500" cy="3416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Clr>
                <a:srgbClr val="434343"/>
              </a:buClr>
              <a:buSzPts val="1200"/>
              <a:buFont typeface="Livvic"/>
              <a:buAutoNum type="arabicPeriod"/>
              <a:defRPr sz="1200"/>
            </a:lvl1pPr>
            <a:lvl2pPr indent="-304800" lvl="1" marL="914400">
              <a:spcBef>
                <a:spcPts val="0"/>
              </a:spcBef>
              <a:spcAft>
                <a:spcPts val="0"/>
              </a:spcAft>
              <a:buClr>
                <a:srgbClr val="434343"/>
              </a:buClr>
              <a:buSzPts val="1200"/>
              <a:buFont typeface="Roboto Condensed Light"/>
              <a:buAutoNum type="alphaLcPeriod"/>
              <a:defRPr/>
            </a:lvl2pPr>
            <a:lvl3pPr indent="-304800" lvl="2" marL="1371600">
              <a:spcBef>
                <a:spcPts val="0"/>
              </a:spcBef>
              <a:spcAft>
                <a:spcPts val="0"/>
              </a:spcAft>
              <a:buClr>
                <a:srgbClr val="434343"/>
              </a:buClr>
              <a:buSzPts val="1200"/>
              <a:buFont typeface="Roboto Condensed Light"/>
              <a:buAutoNum type="romanLcPeriod"/>
              <a:defRPr/>
            </a:lvl3pPr>
            <a:lvl4pPr indent="-304800" lvl="3" marL="1828800">
              <a:spcBef>
                <a:spcPts val="0"/>
              </a:spcBef>
              <a:spcAft>
                <a:spcPts val="0"/>
              </a:spcAft>
              <a:buClr>
                <a:srgbClr val="434343"/>
              </a:buClr>
              <a:buSzPts val="1200"/>
              <a:buFont typeface="Roboto Condensed Light"/>
              <a:buAutoNum type="arabicPeriod"/>
              <a:defRPr/>
            </a:lvl4pPr>
            <a:lvl5pPr indent="-304800" lvl="4" marL="2286000">
              <a:spcBef>
                <a:spcPts val="0"/>
              </a:spcBef>
              <a:spcAft>
                <a:spcPts val="0"/>
              </a:spcAft>
              <a:buClr>
                <a:srgbClr val="434343"/>
              </a:buClr>
              <a:buSzPts val="1200"/>
              <a:buFont typeface="Roboto Condensed Light"/>
              <a:buAutoNum type="alphaLcPeriod"/>
              <a:defRPr/>
            </a:lvl5pPr>
            <a:lvl6pPr indent="-304800" lvl="5" marL="2743200">
              <a:spcBef>
                <a:spcPts val="0"/>
              </a:spcBef>
              <a:spcAft>
                <a:spcPts val="0"/>
              </a:spcAft>
              <a:buClr>
                <a:srgbClr val="434343"/>
              </a:buClr>
              <a:buSzPts val="1200"/>
              <a:buFont typeface="Roboto Condensed Light"/>
              <a:buAutoNum type="romanLcPeriod"/>
              <a:defRPr/>
            </a:lvl6pPr>
            <a:lvl7pPr indent="-304800" lvl="6" marL="3200400">
              <a:spcBef>
                <a:spcPts val="0"/>
              </a:spcBef>
              <a:spcAft>
                <a:spcPts val="0"/>
              </a:spcAft>
              <a:buClr>
                <a:srgbClr val="434343"/>
              </a:buClr>
              <a:buSzPts val="1200"/>
              <a:buFont typeface="Roboto Condensed Light"/>
              <a:buAutoNum type="arabicPeriod"/>
              <a:defRPr/>
            </a:lvl7pPr>
            <a:lvl8pPr indent="-304800" lvl="7" marL="3657600">
              <a:spcBef>
                <a:spcPts val="0"/>
              </a:spcBef>
              <a:spcAft>
                <a:spcPts val="0"/>
              </a:spcAft>
              <a:buClr>
                <a:srgbClr val="434343"/>
              </a:buClr>
              <a:buSzPts val="1200"/>
              <a:buFont typeface="Roboto Condensed Light"/>
              <a:buAutoNum type="alphaLcPeriod"/>
              <a:defRPr/>
            </a:lvl8pPr>
            <a:lvl9pPr indent="-304800" lvl="8" marL="4114800">
              <a:spcBef>
                <a:spcPts val="0"/>
              </a:spcBef>
              <a:spcAft>
                <a:spcPts val="0"/>
              </a:spcAft>
              <a:buClr>
                <a:srgbClr val="434343"/>
              </a:buClr>
              <a:buSzPts val="1200"/>
              <a:buFont typeface="Roboto Condensed Light"/>
              <a:buAutoNum type="romanLcPeriod"/>
              <a:defRPr/>
            </a:lvl9pPr>
          </a:lstStyle>
          <a:p/>
        </p:txBody>
      </p:sp>
      <p:sp>
        <p:nvSpPr>
          <p:cNvPr id="25" name="Google Shape;25;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5"/>
          <p:cNvSpPr/>
          <p:nvPr/>
        </p:nvSpPr>
        <p:spPr>
          <a:xfrm>
            <a:off x="0" y="-16225"/>
            <a:ext cx="4767600" cy="51597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5"/>
          <p:cNvSpPr/>
          <p:nvPr/>
        </p:nvSpPr>
        <p:spPr>
          <a:xfrm>
            <a:off x="421975" y="332550"/>
            <a:ext cx="8299800" cy="4478400"/>
          </a:xfrm>
          <a:prstGeom prst="roundRect">
            <a:avLst>
              <a:gd fmla="val 5612"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5"/>
          <p:cNvSpPr txBox="1"/>
          <p:nvPr>
            <p:ph type="title"/>
          </p:nvPr>
        </p:nvSpPr>
        <p:spPr>
          <a:xfrm>
            <a:off x="720800" y="445025"/>
            <a:ext cx="77025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subTitle"/>
          </p:nvPr>
        </p:nvSpPr>
        <p:spPr>
          <a:xfrm>
            <a:off x="1268238" y="2687650"/>
            <a:ext cx="3004500" cy="401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1400"/>
              <a:buNone/>
              <a:defRPr sz="1600">
                <a:solidFill>
                  <a:schemeClr val="lt1"/>
                </a:solidFill>
                <a:latin typeface="Merriweather"/>
                <a:ea typeface="Merriweather"/>
                <a:cs typeface="Merriweather"/>
                <a:sym typeface="Merriweather"/>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31" name="Google Shape;31;p5"/>
          <p:cNvSpPr txBox="1"/>
          <p:nvPr>
            <p:ph idx="2" type="subTitle"/>
          </p:nvPr>
        </p:nvSpPr>
        <p:spPr>
          <a:xfrm>
            <a:off x="1268250" y="3089050"/>
            <a:ext cx="3004500" cy="7953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accent1"/>
              </a:buClr>
              <a:buSzPts val="1400"/>
              <a:buNone/>
              <a:defRPr sz="1400">
                <a:solidFill>
                  <a:schemeClr val="accent1"/>
                </a:solidFill>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32" name="Google Shape;32;p5"/>
          <p:cNvSpPr txBox="1"/>
          <p:nvPr>
            <p:ph idx="3" type="subTitle"/>
          </p:nvPr>
        </p:nvSpPr>
        <p:spPr>
          <a:xfrm>
            <a:off x="4871259" y="2687650"/>
            <a:ext cx="3004500" cy="401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1400"/>
              <a:buNone/>
              <a:defRPr sz="1600">
                <a:solidFill>
                  <a:schemeClr val="lt1"/>
                </a:solidFill>
                <a:latin typeface="Merriweather"/>
                <a:ea typeface="Merriweather"/>
                <a:cs typeface="Merriweather"/>
                <a:sym typeface="Merriweather"/>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33" name="Google Shape;33;p5"/>
          <p:cNvSpPr txBox="1"/>
          <p:nvPr>
            <p:ph idx="4" type="subTitle"/>
          </p:nvPr>
        </p:nvSpPr>
        <p:spPr>
          <a:xfrm>
            <a:off x="4871261" y="3089050"/>
            <a:ext cx="3004500" cy="7953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accent1"/>
              </a:buClr>
              <a:buSzPts val="1400"/>
              <a:buNone/>
              <a:defRPr sz="1400">
                <a:solidFill>
                  <a:schemeClr val="accent1"/>
                </a:solidFill>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4" name="Shape 34"/>
        <p:cNvGrpSpPr/>
        <p:nvPr/>
      </p:nvGrpSpPr>
      <p:grpSpPr>
        <a:xfrm>
          <a:off x="0" y="0"/>
          <a:ext cx="0" cy="0"/>
          <a:chOff x="0" y="0"/>
          <a:chExt cx="0" cy="0"/>
        </a:xfrm>
      </p:grpSpPr>
      <p:sp>
        <p:nvSpPr>
          <p:cNvPr id="35" name="Google Shape;35;p6"/>
          <p:cNvSpPr txBox="1"/>
          <p:nvPr>
            <p:ph type="title"/>
          </p:nvPr>
        </p:nvSpPr>
        <p:spPr>
          <a:xfrm>
            <a:off x="720800" y="445025"/>
            <a:ext cx="77025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solidFill>
                  <a:schemeClr val="accent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6" name="Google Shape;36;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7" name="Google Shape;37;p6"/>
          <p:cNvSpPr/>
          <p:nvPr/>
        </p:nvSpPr>
        <p:spPr>
          <a:xfrm flipH="1">
            <a:off x="4376400" y="-16225"/>
            <a:ext cx="4767600" cy="51597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lt2"/>
        </a:solidFill>
      </p:bgPr>
    </p:bg>
    <p:spTree>
      <p:nvGrpSpPr>
        <p:cNvPr id="38" name="Shape 38"/>
        <p:cNvGrpSpPr/>
        <p:nvPr/>
      </p:nvGrpSpPr>
      <p:grpSpPr>
        <a:xfrm>
          <a:off x="0" y="0"/>
          <a:ext cx="0" cy="0"/>
          <a:chOff x="0" y="0"/>
          <a:chExt cx="0" cy="0"/>
        </a:xfrm>
      </p:grpSpPr>
      <p:sp>
        <p:nvSpPr>
          <p:cNvPr id="39" name="Google Shape;39;p7"/>
          <p:cNvSpPr txBox="1"/>
          <p:nvPr>
            <p:ph type="title"/>
          </p:nvPr>
        </p:nvSpPr>
        <p:spPr>
          <a:xfrm>
            <a:off x="1241975" y="1824138"/>
            <a:ext cx="2808000" cy="422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1600">
                <a:solidFill>
                  <a:schemeClr val="accent1"/>
                </a:solidFill>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7"/>
          <p:cNvSpPr txBox="1"/>
          <p:nvPr>
            <p:ph idx="1" type="body"/>
          </p:nvPr>
        </p:nvSpPr>
        <p:spPr>
          <a:xfrm>
            <a:off x="1241975" y="2325163"/>
            <a:ext cx="2808000" cy="9942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400">
                <a:solidFill>
                  <a:schemeClr val="lt1"/>
                </a:solidFill>
              </a:defRPr>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1" name="Google Shape;4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2" name="Shape 42"/>
        <p:cNvGrpSpPr/>
        <p:nvPr/>
      </p:nvGrpSpPr>
      <p:grpSpPr>
        <a:xfrm>
          <a:off x="0" y="0"/>
          <a:ext cx="0" cy="0"/>
          <a:chOff x="0" y="0"/>
          <a:chExt cx="0" cy="0"/>
        </a:xfrm>
      </p:grpSpPr>
      <p:sp>
        <p:nvSpPr>
          <p:cNvPr id="43" name="Google Shape;43;p8"/>
          <p:cNvSpPr txBox="1"/>
          <p:nvPr>
            <p:ph type="title"/>
          </p:nvPr>
        </p:nvSpPr>
        <p:spPr>
          <a:xfrm>
            <a:off x="801750" y="1933800"/>
            <a:ext cx="5493600" cy="8373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5200">
                <a:solidFill>
                  <a:schemeClr val="accent1"/>
                </a:solidFil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4" name="Google Shape;4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45" name="Google Shape;45;p8"/>
          <p:cNvSpPr txBox="1"/>
          <p:nvPr>
            <p:ph idx="1" type="subTitle"/>
          </p:nvPr>
        </p:nvSpPr>
        <p:spPr>
          <a:xfrm>
            <a:off x="801750" y="2909000"/>
            <a:ext cx="5493600" cy="4386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1400"/>
              <a:buNone/>
              <a:defRPr sz="1400">
                <a:solidFill>
                  <a:schemeClr val="lt1"/>
                </a:solidFill>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6" name="Shape 46"/>
        <p:cNvGrpSpPr/>
        <p:nvPr/>
      </p:nvGrpSpPr>
      <p:grpSpPr>
        <a:xfrm>
          <a:off x="0" y="0"/>
          <a:ext cx="0" cy="0"/>
          <a:chOff x="0" y="0"/>
          <a:chExt cx="0" cy="0"/>
        </a:xfrm>
      </p:grpSpPr>
      <p:sp>
        <p:nvSpPr>
          <p:cNvPr id="47" name="Google Shape;47;p9"/>
          <p:cNvSpPr txBox="1"/>
          <p:nvPr>
            <p:ph type="title"/>
          </p:nvPr>
        </p:nvSpPr>
        <p:spPr>
          <a:xfrm>
            <a:off x="4971225" y="1664250"/>
            <a:ext cx="3084600" cy="817200"/>
          </a:xfrm>
          <a:prstGeom prst="rect">
            <a:avLst/>
          </a:prstGeom>
        </p:spPr>
        <p:txBody>
          <a:bodyPr anchorCtr="0" anchor="b" bIns="91425" lIns="91425" spcFirstLastPara="1" rIns="91425" wrap="square" tIns="91425">
            <a:noAutofit/>
          </a:bodyPr>
          <a:lstStyle>
            <a:lvl1pPr lvl="0">
              <a:spcBef>
                <a:spcPts val="0"/>
              </a:spcBef>
              <a:spcAft>
                <a:spcPts val="0"/>
              </a:spcAft>
              <a:buSzPts val="4200"/>
              <a:buNone/>
              <a:defRPr sz="4200">
                <a:solidFill>
                  <a:schemeClr val="lt2"/>
                </a:solidFill>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8" name="Google Shape;48;p9"/>
          <p:cNvSpPr txBox="1"/>
          <p:nvPr>
            <p:ph idx="1" type="subTitle"/>
          </p:nvPr>
        </p:nvSpPr>
        <p:spPr>
          <a:xfrm>
            <a:off x="4971300" y="2481450"/>
            <a:ext cx="3081600" cy="997800"/>
          </a:xfrm>
          <a:prstGeom prst="rect">
            <a:avLst/>
          </a:prstGeom>
        </p:spPr>
        <p:txBody>
          <a:bodyPr anchorCtr="0" anchor="t" bIns="91425" lIns="91425" spcFirstLastPara="1" rIns="91425" wrap="square" tIns="91425">
            <a:noAutofit/>
          </a:bodyPr>
          <a:lstStyle>
            <a:lvl1pPr lvl="0">
              <a:spcBef>
                <a:spcPts val="0"/>
              </a:spcBef>
              <a:spcAft>
                <a:spcPts val="0"/>
              </a:spcAft>
              <a:buSzPts val="2100"/>
              <a:buNone/>
              <a:defRPr sz="1400">
                <a:solidFill>
                  <a:schemeClr val="accent3"/>
                </a:solidFil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9" name="Google Shape;49;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0" name="Google Shape;50;p9"/>
          <p:cNvSpPr/>
          <p:nvPr/>
        </p:nvSpPr>
        <p:spPr>
          <a:xfrm>
            <a:off x="0" y="-16225"/>
            <a:ext cx="4767600" cy="51597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1" name="Shape 51"/>
        <p:cNvGrpSpPr/>
        <p:nvPr/>
      </p:nvGrpSpPr>
      <p:grpSpPr>
        <a:xfrm>
          <a:off x="0" y="0"/>
          <a:ext cx="0" cy="0"/>
          <a:chOff x="0" y="0"/>
          <a:chExt cx="0" cy="0"/>
        </a:xfrm>
      </p:grpSpPr>
      <p:sp>
        <p:nvSpPr>
          <p:cNvPr id="52" name="Google Shape;52;p10"/>
          <p:cNvSpPr/>
          <p:nvPr/>
        </p:nvSpPr>
        <p:spPr>
          <a:xfrm>
            <a:off x="-50300" y="0"/>
            <a:ext cx="9194400" cy="5179500"/>
          </a:xfrm>
          <a:prstGeom prst="rect">
            <a:avLst/>
          </a:prstGeom>
          <a:solidFill>
            <a:srgbClr val="233B55">
              <a:alpha val="411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10"/>
          <p:cNvSpPr txBox="1"/>
          <p:nvPr>
            <p:ph idx="1" type="body"/>
          </p:nvPr>
        </p:nvSpPr>
        <p:spPr>
          <a:xfrm>
            <a:off x="4795300" y="519650"/>
            <a:ext cx="3627900" cy="2618100"/>
          </a:xfrm>
          <a:prstGeom prst="rect">
            <a:avLst/>
          </a:prstGeom>
        </p:spPr>
        <p:txBody>
          <a:bodyPr anchorCtr="0" anchor="ctr" bIns="91425" lIns="91425" spcFirstLastPara="1" rIns="91425" wrap="square" tIns="91425">
            <a:noAutofit/>
          </a:bodyPr>
          <a:lstStyle>
            <a:lvl1pPr indent="-228600" lvl="0" marL="457200" algn="r">
              <a:lnSpc>
                <a:spcPct val="100000"/>
              </a:lnSpc>
              <a:spcBef>
                <a:spcPts val="0"/>
              </a:spcBef>
              <a:spcAft>
                <a:spcPts val="0"/>
              </a:spcAft>
              <a:buSzPts val="1800"/>
              <a:buNone/>
              <a:defRPr sz="4200">
                <a:solidFill>
                  <a:schemeClr val="lt1"/>
                </a:solidFill>
                <a:latin typeface="Merriweather"/>
                <a:ea typeface="Merriweather"/>
                <a:cs typeface="Merriweather"/>
                <a:sym typeface="Merriweather"/>
              </a:defRPr>
            </a:lvl1pPr>
          </a:lstStyle>
          <a:p/>
        </p:txBody>
      </p:sp>
      <p:sp>
        <p:nvSpPr>
          <p:cNvPr id="54" name="Google Shape;54;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5" name="Shape 55"/>
        <p:cNvGrpSpPr/>
        <p:nvPr/>
      </p:nvGrpSpPr>
      <p:grpSpPr>
        <a:xfrm>
          <a:off x="0" y="0"/>
          <a:ext cx="0" cy="0"/>
          <a:chOff x="0" y="0"/>
          <a:chExt cx="0" cy="0"/>
        </a:xfrm>
      </p:grpSpPr>
      <p:sp>
        <p:nvSpPr>
          <p:cNvPr id="56" name="Google Shape;56;p11"/>
          <p:cNvSpPr/>
          <p:nvPr/>
        </p:nvSpPr>
        <p:spPr>
          <a:xfrm flipH="1">
            <a:off x="4376400" y="-16225"/>
            <a:ext cx="4767600" cy="51597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1"/>
          <p:cNvSpPr/>
          <p:nvPr/>
        </p:nvSpPr>
        <p:spPr>
          <a:xfrm>
            <a:off x="421975" y="332550"/>
            <a:ext cx="8299800" cy="4478400"/>
          </a:xfrm>
          <a:prstGeom prst="roundRect">
            <a:avLst>
              <a:gd fmla="val 5612"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1"/>
          <p:cNvSpPr txBox="1"/>
          <p:nvPr>
            <p:ph hasCustomPrompt="1" type="title"/>
          </p:nvPr>
        </p:nvSpPr>
        <p:spPr>
          <a:xfrm>
            <a:off x="720800" y="1674625"/>
            <a:ext cx="7702500" cy="1512300"/>
          </a:xfrm>
          <a:prstGeom prst="rect">
            <a:avLst/>
          </a:prstGeom>
        </p:spPr>
        <p:txBody>
          <a:bodyPr anchorCtr="0" anchor="ctr" bIns="91425" lIns="91425" spcFirstLastPara="1" rIns="91425" wrap="square" tIns="91425">
            <a:noAutofit/>
          </a:bodyPr>
          <a:lstStyle>
            <a:lvl1pPr lvl="0" algn="ctr">
              <a:spcBef>
                <a:spcPts val="0"/>
              </a:spcBef>
              <a:spcAft>
                <a:spcPts val="0"/>
              </a:spcAft>
              <a:buSzPts val="12000"/>
              <a:buNone/>
              <a:defRPr sz="7000">
                <a:solidFill>
                  <a:schemeClr val="lt1"/>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9" name="Google Shape;59;p11"/>
          <p:cNvSpPr txBox="1"/>
          <p:nvPr>
            <p:ph idx="1" type="body"/>
          </p:nvPr>
        </p:nvSpPr>
        <p:spPr>
          <a:xfrm>
            <a:off x="720800" y="3254750"/>
            <a:ext cx="7702500" cy="4533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sz="1400">
                <a:solidFill>
                  <a:schemeClr val="dk2"/>
                </a:solidFill>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60" name="Google Shape;60;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1" name="Shape 61"/>
        <p:cNvGrpSpPr/>
        <p:nvPr/>
      </p:nvGrpSpPr>
      <p:grpSpPr>
        <a:xfrm>
          <a:off x="0" y="0"/>
          <a:ext cx="0" cy="0"/>
          <a:chOff x="0" y="0"/>
          <a:chExt cx="0" cy="0"/>
        </a:xfrm>
      </p:grpSpPr>
      <p:sp>
        <p:nvSpPr>
          <p:cNvPr id="62" name="Google Shape;62;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
    <p:bg>
      <p:bgPr>
        <a:solidFill>
          <a:schemeClr val="lt2"/>
        </a:solidFill>
      </p:bgPr>
    </p:bg>
    <p:spTree>
      <p:nvGrpSpPr>
        <p:cNvPr id="63" name="Shape 63"/>
        <p:cNvGrpSpPr/>
        <p:nvPr/>
      </p:nvGrpSpPr>
      <p:grpSpPr>
        <a:xfrm>
          <a:off x="0" y="0"/>
          <a:ext cx="0" cy="0"/>
          <a:chOff x="0" y="0"/>
          <a:chExt cx="0" cy="0"/>
        </a:xfrm>
      </p:grpSpPr>
      <p:sp>
        <p:nvSpPr>
          <p:cNvPr id="64" name="Google Shape;64;p13"/>
          <p:cNvSpPr txBox="1"/>
          <p:nvPr>
            <p:ph type="title"/>
          </p:nvPr>
        </p:nvSpPr>
        <p:spPr>
          <a:xfrm>
            <a:off x="720800" y="445025"/>
            <a:ext cx="77025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solidFill>
                  <a:schemeClr val="accent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5" name="Google Shape;65;p13"/>
          <p:cNvSpPr txBox="1"/>
          <p:nvPr>
            <p:ph hasCustomPrompt="1" idx="2" type="title"/>
          </p:nvPr>
        </p:nvSpPr>
        <p:spPr>
          <a:xfrm>
            <a:off x="1374225" y="1528750"/>
            <a:ext cx="720000" cy="4980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sz="3000">
                <a:solidFill>
                  <a:schemeClr val="lt1"/>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66" name="Google Shape;66;p13"/>
          <p:cNvSpPr txBox="1"/>
          <p:nvPr>
            <p:ph idx="1" type="subTitle"/>
          </p:nvPr>
        </p:nvSpPr>
        <p:spPr>
          <a:xfrm>
            <a:off x="2094225" y="1577050"/>
            <a:ext cx="2570700" cy="401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500">
                <a:solidFill>
                  <a:schemeClr val="lt1"/>
                </a:solidFill>
                <a:latin typeface="Merriweather"/>
                <a:ea typeface="Merriweather"/>
                <a:cs typeface="Merriweather"/>
                <a:sym typeface="Merriweather"/>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7" name="Google Shape;67;p13"/>
          <p:cNvSpPr txBox="1"/>
          <p:nvPr>
            <p:ph hasCustomPrompt="1" idx="3" type="title"/>
          </p:nvPr>
        </p:nvSpPr>
        <p:spPr>
          <a:xfrm>
            <a:off x="1374225" y="3109600"/>
            <a:ext cx="720000" cy="4980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sz="3000">
                <a:solidFill>
                  <a:schemeClr val="lt1"/>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68" name="Google Shape;68;p13"/>
          <p:cNvSpPr txBox="1"/>
          <p:nvPr>
            <p:ph idx="4" type="subTitle"/>
          </p:nvPr>
        </p:nvSpPr>
        <p:spPr>
          <a:xfrm>
            <a:off x="2094150" y="3157900"/>
            <a:ext cx="2570700" cy="401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solidFill>
                  <a:schemeClr val="lt1"/>
                </a:solidFill>
                <a:latin typeface="Merriweather"/>
                <a:ea typeface="Merriweather"/>
                <a:cs typeface="Merriweather"/>
                <a:sym typeface="Merriweather"/>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9" name="Google Shape;69;p13"/>
          <p:cNvSpPr txBox="1"/>
          <p:nvPr>
            <p:ph idx="5" type="subTitle"/>
          </p:nvPr>
        </p:nvSpPr>
        <p:spPr>
          <a:xfrm>
            <a:off x="1374225" y="2023700"/>
            <a:ext cx="27120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solidFill>
                  <a:schemeClr val="lt1"/>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0" name="Google Shape;70;p13"/>
          <p:cNvSpPr txBox="1"/>
          <p:nvPr>
            <p:ph idx="6" type="subTitle"/>
          </p:nvPr>
        </p:nvSpPr>
        <p:spPr>
          <a:xfrm>
            <a:off x="1374225" y="3607600"/>
            <a:ext cx="27120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solidFill>
                  <a:schemeClr val="lt1"/>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1" name="Google Shape;71;p13"/>
          <p:cNvSpPr txBox="1"/>
          <p:nvPr>
            <p:ph hasCustomPrompt="1" idx="7" type="title"/>
          </p:nvPr>
        </p:nvSpPr>
        <p:spPr>
          <a:xfrm>
            <a:off x="4805575" y="1528750"/>
            <a:ext cx="720000" cy="4980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sz="3000">
                <a:solidFill>
                  <a:schemeClr val="lt1"/>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72" name="Google Shape;72;p13"/>
          <p:cNvSpPr txBox="1"/>
          <p:nvPr>
            <p:ph idx="8" type="subTitle"/>
          </p:nvPr>
        </p:nvSpPr>
        <p:spPr>
          <a:xfrm>
            <a:off x="5525575" y="1577050"/>
            <a:ext cx="2570700" cy="401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solidFill>
                  <a:schemeClr val="lt1"/>
                </a:solidFill>
                <a:latin typeface="Merriweather"/>
                <a:ea typeface="Merriweather"/>
                <a:cs typeface="Merriweather"/>
                <a:sym typeface="Merriweather"/>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3" name="Google Shape;73;p13"/>
          <p:cNvSpPr txBox="1"/>
          <p:nvPr>
            <p:ph hasCustomPrompt="1" idx="9" type="title"/>
          </p:nvPr>
        </p:nvSpPr>
        <p:spPr>
          <a:xfrm>
            <a:off x="4805575" y="3109600"/>
            <a:ext cx="720000" cy="4980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sz="3000">
                <a:solidFill>
                  <a:schemeClr val="lt1"/>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74" name="Google Shape;74;p13"/>
          <p:cNvSpPr txBox="1"/>
          <p:nvPr>
            <p:ph idx="13" type="subTitle"/>
          </p:nvPr>
        </p:nvSpPr>
        <p:spPr>
          <a:xfrm>
            <a:off x="5525575" y="3157900"/>
            <a:ext cx="2570700" cy="401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solidFill>
                  <a:schemeClr val="lt1"/>
                </a:solidFill>
                <a:latin typeface="Merriweather"/>
                <a:ea typeface="Merriweather"/>
                <a:cs typeface="Merriweather"/>
                <a:sym typeface="Merriweather"/>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5" name="Google Shape;75;p13"/>
          <p:cNvSpPr txBox="1"/>
          <p:nvPr>
            <p:ph idx="14" type="subTitle"/>
          </p:nvPr>
        </p:nvSpPr>
        <p:spPr>
          <a:xfrm>
            <a:off x="4805575" y="2019025"/>
            <a:ext cx="27120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solidFill>
                  <a:schemeClr val="lt1"/>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6" name="Google Shape;76;p13"/>
          <p:cNvSpPr txBox="1"/>
          <p:nvPr>
            <p:ph idx="15" type="subTitle"/>
          </p:nvPr>
        </p:nvSpPr>
        <p:spPr>
          <a:xfrm>
            <a:off x="4805575" y="3607600"/>
            <a:ext cx="27120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solidFill>
                  <a:schemeClr val="lt1"/>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three columns">
  <p:cSld name="CUSTOM_1">
    <p:spTree>
      <p:nvGrpSpPr>
        <p:cNvPr id="77" name="Shape 77"/>
        <p:cNvGrpSpPr/>
        <p:nvPr/>
      </p:nvGrpSpPr>
      <p:grpSpPr>
        <a:xfrm>
          <a:off x="0" y="0"/>
          <a:ext cx="0" cy="0"/>
          <a:chOff x="0" y="0"/>
          <a:chExt cx="0" cy="0"/>
        </a:xfrm>
      </p:grpSpPr>
      <p:sp>
        <p:nvSpPr>
          <p:cNvPr id="78" name="Google Shape;78;p14"/>
          <p:cNvSpPr txBox="1"/>
          <p:nvPr>
            <p:ph idx="1" type="subTitle"/>
          </p:nvPr>
        </p:nvSpPr>
        <p:spPr>
          <a:xfrm>
            <a:off x="896763" y="3113575"/>
            <a:ext cx="2187600" cy="401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400"/>
              <a:buNone/>
              <a:defRPr sz="1600">
                <a:solidFill>
                  <a:schemeClr val="lt2"/>
                </a:solidFill>
                <a:latin typeface="Merriweather"/>
                <a:ea typeface="Merriweather"/>
                <a:cs typeface="Merriweather"/>
                <a:sym typeface="Merriweather"/>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79" name="Google Shape;79;p14"/>
          <p:cNvSpPr txBox="1"/>
          <p:nvPr>
            <p:ph idx="2" type="subTitle"/>
          </p:nvPr>
        </p:nvSpPr>
        <p:spPr>
          <a:xfrm>
            <a:off x="896763" y="3514975"/>
            <a:ext cx="21876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1400"/>
              <a:buNone/>
              <a:defRPr sz="1400">
                <a:solidFill>
                  <a:schemeClr val="lt1"/>
                </a:solidFill>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80" name="Google Shape;80;p14"/>
          <p:cNvSpPr txBox="1"/>
          <p:nvPr>
            <p:ph idx="3" type="subTitle"/>
          </p:nvPr>
        </p:nvSpPr>
        <p:spPr>
          <a:xfrm>
            <a:off x="3520088" y="3113575"/>
            <a:ext cx="2187600" cy="401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400"/>
              <a:buNone/>
              <a:defRPr sz="1600">
                <a:solidFill>
                  <a:schemeClr val="lt2"/>
                </a:solidFill>
                <a:latin typeface="Merriweather"/>
                <a:ea typeface="Merriweather"/>
                <a:cs typeface="Merriweather"/>
                <a:sym typeface="Merriweather"/>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81" name="Google Shape;81;p14"/>
          <p:cNvSpPr txBox="1"/>
          <p:nvPr>
            <p:ph idx="4" type="subTitle"/>
          </p:nvPr>
        </p:nvSpPr>
        <p:spPr>
          <a:xfrm>
            <a:off x="3520088" y="3514975"/>
            <a:ext cx="21876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1400"/>
              <a:buNone/>
              <a:defRPr sz="1400">
                <a:solidFill>
                  <a:schemeClr val="lt1"/>
                </a:solidFill>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82" name="Google Shape;82;p14"/>
          <p:cNvSpPr txBox="1"/>
          <p:nvPr>
            <p:ph idx="5" type="subTitle"/>
          </p:nvPr>
        </p:nvSpPr>
        <p:spPr>
          <a:xfrm>
            <a:off x="6143413" y="3113575"/>
            <a:ext cx="2187600" cy="401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400"/>
              <a:buNone/>
              <a:defRPr sz="1600">
                <a:solidFill>
                  <a:schemeClr val="lt2"/>
                </a:solidFill>
                <a:latin typeface="Merriweather"/>
                <a:ea typeface="Merriweather"/>
                <a:cs typeface="Merriweather"/>
                <a:sym typeface="Merriweather"/>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83" name="Google Shape;83;p14"/>
          <p:cNvSpPr txBox="1"/>
          <p:nvPr>
            <p:ph idx="6" type="subTitle"/>
          </p:nvPr>
        </p:nvSpPr>
        <p:spPr>
          <a:xfrm>
            <a:off x="6143413" y="3514975"/>
            <a:ext cx="21876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1400"/>
              <a:buNone/>
              <a:defRPr sz="1400">
                <a:solidFill>
                  <a:schemeClr val="lt1"/>
                </a:solidFill>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84" name="Google Shape;84;p14"/>
          <p:cNvSpPr txBox="1"/>
          <p:nvPr>
            <p:ph type="title"/>
          </p:nvPr>
        </p:nvSpPr>
        <p:spPr>
          <a:xfrm>
            <a:off x="720800" y="445025"/>
            <a:ext cx="7702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solidFill>
                  <a:schemeClr val="lt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ly title 2">
  <p:cSld name="CUSTOM_2">
    <p:spTree>
      <p:nvGrpSpPr>
        <p:cNvPr id="85" name="Shape 85"/>
        <p:cNvGrpSpPr/>
        <p:nvPr/>
      </p:nvGrpSpPr>
      <p:grpSpPr>
        <a:xfrm>
          <a:off x="0" y="0"/>
          <a:ext cx="0" cy="0"/>
          <a:chOff x="0" y="0"/>
          <a:chExt cx="0" cy="0"/>
        </a:xfrm>
      </p:grpSpPr>
      <p:sp>
        <p:nvSpPr>
          <p:cNvPr id="86" name="Google Shape;86;p15"/>
          <p:cNvSpPr txBox="1"/>
          <p:nvPr>
            <p:ph type="title"/>
          </p:nvPr>
        </p:nvSpPr>
        <p:spPr>
          <a:xfrm>
            <a:off x="720800" y="445025"/>
            <a:ext cx="77025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800"/>
              <a:buNone/>
              <a:defRPr>
                <a:solidFill>
                  <a:schemeClr val="lt2"/>
                </a:solidFill>
              </a:defRPr>
            </a:lvl1pPr>
            <a:lvl2pPr lvl="1" rtl="0">
              <a:spcBef>
                <a:spcPts val="0"/>
              </a:spcBef>
              <a:spcAft>
                <a:spcPts val="0"/>
              </a:spcAft>
              <a:buClr>
                <a:schemeClr val="accent1"/>
              </a:buClr>
              <a:buSzPts val="2800"/>
              <a:buNone/>
              <a:defRPr>
                <a:solidFill>
                  <a:schemeClr val="accent1"/>
                </a:solidFill>
              </a:defRPr>
            </a:lvl2pPr>
            <a:lvl3pPr lvl="2" rtl="0">
              <a:spcBef>
                <a:spcPts val="0"/>
              </a:spcBef>
              <a:spcAft>
                <a:spcPts val="0"/>
              </a:spcAft>
              <a:buClr>
                <a:schemeClr val="accent1"/>
              </a:buClr>
              <a:buSzPts val="2800"/>
              <a:buNone/>
              <a:defRPr>
                <a:solidFill>
                  <a:schemeClr val="accent1"/>
                </a:solidFill>
              </a:defRPr>
            </a:lvl3pPr>
            <a:lvl4pPr lvl="3" rtl="0">
              <a:spcBef>
                <a:spcPts val="0"/>
              </a:spcBef>
              <a:spcAft>
                <a:spcPts val="0"/>
              </a:spcAft>
              <a:buClr>
                <a:schemeClr val="accent1"/>
              </a:buClr>
              <a:buSzPts val="2800"/>
              <a:buNone/>
              <a:defRPr>
                <a:solidFill>
                  <a:schemeClr val="accent1"/>
                </a:solidFill>
              </a:defRPr>
            </a:lvl4pPr>
            <a:lvl5pPr lvl="4" rtl="0">
              <a:spcBef>
                <a:spcPts val="0"/>
              </a:spcBef>
              <a:spcAft>
                <a:spcPts val="0"/>
              </a:spcAft>
              <a:buClr>
                <a:schemeClr val="accent1"/>
              </a:buClr>
              <a:buSzPts val="2800"/>
              <a:buNone/>
              <a:defRPr>
                <a:solidFill>
                  <a:schemeClr val="accent1"/>
                </a:solidFill>
              </a:defRPr>
            </a:lvl5pPr>
            <a:lvl6pPr lvl="5" rtl="0">
              <a:spcBef>
                <a:spcPts val="0"/>
              </a:spcBef>
              <a:spcAft>
                <a:spcPts val="0"/>
              </a:spcAft>
              <a:buClr>
                <a:schemeClr val="accent1"/>
              </a:buClr>
              <a:buSzPts val="2800"/>
              <a:buNone/>
              <a:defRPr>
                <a:solidFill>
                  <a:schemeClr val="accent1"/>
                </a:solidFill>
              </a:defRPr>
            </a:lvl6pPr>
            <a:lvl7pPr lvl="6" rtl="0">
              <a:spcBef>
                <a:spcPts val="0"/>
              </a:spcBef>
              <a:spcAft>
                <a:spcPts val="0"/>
              </a:spcAft>
              <a:buClr>
                <a:schemeClr val="accent1"/>
              </a:buClr>
              <a:buSzPts val="2800"/>
              <a:buNone/>
              <a:defRPr>
                <a:solidFill>
                  <a:schemeClr val="accent1"/>
                </a:solidFill>
              </a:defRPr>
            </a:lvl7pPr>
            <a:lvl8pPr lvl="7" rtl="0">
              <a:spcBef>
                <a:spcPts val="0"/>
              </a:spcBef>
              <a:spcAft>
                <a:spcPts val="0"/>
              </a:spcAft>
              <a:buClr>
                <a:schemeClr val="accent1"/>
              </a:buClr>
              <a:buSzPts val="2800"/>
              <a:buNone/>
              <a:defRPr>
                <a:solidFill>
                  <a:schemeClr val="accent1"/>
                </a:solidFill>
              </a:defRPr>
            </a:lvl8pPr>
            <a:lvl9pPr lvl="8" rtl="0">
              <a:spcBef>
                <a:spcPts val="0"/>
              </a:spcBef>
              <a:spcAft>
                <a:spcPts val="0"/>
              </a:spcAft>
              <a:buClr>
                <a:schemeClr val="accent1"/>
              </a:buClr>
              <a:buSzPts val="2800"/>
              <a:buNone/>
              <a:defRPr>
                <a:solidFill>
                  <a:schemeClr val="accent1"/>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three columns 2">
  <p:cSld name="CUSTOM_3">
    <p:spTree>
      <p:nvGrpSpPr>
        <p:cNvPr id="87" name="Shape 87"/>
        <p:cNvGrpSpPr/>
        <p:nvPr/>
      </p:nvGrpSpPr>
      <p:grpSpPr>
        <a:xfrm>
          <a:off x="0" y="0"/>
          <a:ext cx="0" cy="0"/>
          <a:chOff x="0" y="0"/>
          <a:chExt cx="0" cy="0"/>
        </a:xfrm>
      </p:grpSpPr>
      <p:sp>
        <p:nvSpPr>
          <p:cNvPr id="88" name="Google Shape;88;p16"/>
          <p:cNvSpPr/>
          <p:nvPr/>
        </p:nvSpPr>
        <p:spPr>
          <a:xfrm flipH="1">
            <a:off x="4376400" y="-8100"/>
            <a:ext cx="4767600" cy="51597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6"/>
          <p:cNvSpPr/>
          <p:nvPr/>
        </p:nvSpPr>
        <p:spPr>
          <a:xfrm>
            <a:off x="421975" y="332550"/>
            <a:ext cx="8299800" cy="4478400"/>
          </a:xfrm>
          <a:prstGeom prst="roundRect">
            <a:avLst>
              <a:gd fmla="val 5612"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6"/>
          <p:cNvSpPr txBox="1"/>
          <p:nvPr>
            <p:ph idx="1" type="subTitle"/>
          </p:nvPr>
        </p:nvSpPr>
        <p:spPr>
          <a:xfrm>
            <a:off x="896775" y="2724175"/>
            <a:ext cx="2187600" cy="401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1400"/>
              <a:buNone/>
              <a:defRPr sz="1600">
                <a:solidFill>
                  <a:schemeClr val="lt1"/>
                </a:solidFill>
                <a:latin typeface="Merriweather"/>
                <a:ea typeface="Merriweather"/>
                <a:cs typeface="Merriweather"/>
                <a:sym typeface="Merriweather"/>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91" name="Google Shape;91;p16"/>
          <p:cNvSpPr txBox="1"/>
          <p:nvPr>
            <p:ph idx="2" type="subTitle"/>
          </p:nvPr>
        </p:nvSpPr>
        <p:spPr>
          <a:xfrm>
            <a:off x="896763" y="3125575"/>
            <a:ext cx="2187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accent1"/>
              </a:buClr>
              <a:buSzPts val="1400"/>
              <a:buNone/>
              <a:defRPr sz="1400">
                <a:solidFill>
                  <a:schemeClr val="accent1"/>
                </a:solidFill>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92" name="Google Shape;92;p16"/>
          <p:cNvSpPr txBox="1"/>
          <p:nvPr>
            <p:ph idx="3" type="subTitle"/>
          </p:nvPr>
        </p:nvSpPr>
        <p:spPr>
          <a:xfrm>
            <a:off x="3520088" y="2724175"/>
            <a:ext cx="2187600" cy="401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1400"/>
              <a:buNone/>
              <a:defRPr sz="1600">
                <a:solidFill>
                  <a:schemeClr val="lt1"/>
                </a:solidFill>
                <a:latin typeface="Merriweather"/>
                <a:ea typeface="Merriweather"/>
                <a:cs typeface="Merriweather"/>
                <a:sym typeface="Merriweather"/>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93" name="Google Shape;93;p16"/>
          <p:cNvSpPr txBox="1"/>
          <p:nvPr>
            <p:ph idx="4" type="subTitle"/>
          </p:nvPr>
        </p:nvSpPr>
        <p:spPr>
          <a:xfrm>
            <a:off x="3520088" y="3125575"/>
            <a:ext cx="2187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accent1"/>
              </a:buClr>
              <a:buSzPts val="1400"/>
              <a:buNone/>
              <a:defRPr sz="1400">
                <a:solidFill>
                  <a:schemeClr val="accent1"/>
                </a:solidFill>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94" name="Google Shape;94;p16"/>
          <p:cNvSpPr txBox="1"/>
          <p:nvPr>
            <p:ph idx="5" type="subTitle"/>
          </p:nvPr>
        </p:nvSpPr>
        <p:spPr>
          <a:xfrm>
            <a:off x="6059638" y="2724175"/>
            <a:ext cx="2187600" cy="401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1400"/>
              <a:buNone/>
              <a:defRPr sz="1600">
                <a:solidFill>
                  <a:schemeClr val="lt1"/>
                </a:solidFill>
                <a:latin typeface="Merriweather"/>
                <a:ea typeface="Merriweather"/>
                <a:cs typeface="Merriweather"/>
                <a:sym typeface="Merriweather"/>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95" name="Google Shape;95;p16"/>
          <p:cNvSpPr txBox="1"/>
          <p:nvPr>
            <p:ph idx="6" type="subTitle"/>
          </p:nvPr>
        </p:nvSpPr>
        <p:spPr>
          <a:xfrm>
            <a:off x="6059638" y="3125575"/>
            <a:ext cx="2187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accent1"/>
              </a:buClr>
              <a:buSzPts val="1400"/>
              <a:buNone/>
              <a:defRPr sz="1400">
                <a:solidFill>
                  <a:schemeClr val="accent1"/>
                </a:solidFill>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96" name="Google Shape;96;p16"/>
          <p:cNvSpPr txBox="1"/>
          <p:nvPr>
            <p:ph type="title"/>
          </p:nvPr>
        </p:nvSpPr>
        <p:spPr>
          <a:xfrm>
            <a:off x="720800" y="445025"/>
            <a:ext cx="7702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solidFill>
                  <a:schemeClr val="accen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4">
    <p:bg>
      <p:bgPr>
        <a:solidFill>
          <a:schemeClr val="lt2"/>
        </a:solidFill>
      </p:bgPr>
    </p:bg>
    <p:spTree>
      <p:nvGrpSpPr>
        <p:cNvPr id="97" name="Shape 97"/>
        <p:cNvGrpSpPr/>
        <p:nvPr/>
      </p:nvGrpSpPr>
      <p:grpSpPr>
        <a:xfrm>
          <a:off x="0" y="0"/>
          <a:ext cx="0" cy="0"/>
          <a:chOff x="0" y="0"/>
          <a:chExt cx="0" cy="0"/>
        </a:xfrm>
      </p:grpSpPr>
      <p:sp>
        <p:nvSpPr>
          <p:cNvPr id="98" name="Google Shape;98;p17"/>
          <p:cNvSpPr txBox="1"/>
          <p:nvPr>
            <p:ph type="title"/>
          </p:nvPr>
        </p:nvSpPr>
        <p:spPr>
          <a:xfrm>
            <a:off x="1323275" y="3115225"/>
            <a:ext cx="6497400" cy="572700"/>
          </a:xfrm>
          <a:prstGeom prst="rect">
            <a:avLst/>
          </a:prstGeom>
        </p:spPr>
        <p:txBody>
          <a:bodyPr anchorCtr="0" anchor="t" bIns="91425" lIns="91425" spcFirstLastPara="1" rIns="91425" wrap="square" tIns="91425">
            <a:noAutofit/>
          </a:bodyPr>
          <a:lstStyle>
            <a:lvl1pPr lvl="0" rtl="0" algn="r">
              <a:spcBef>
                <a:spcPts val="0"/>
              </a:spcBef>
              <a:spcAft>
                <a:spcPts val="0"/>
              </a:spcAft>
              <a:buSzPts val="2800"/>
              <a:buChar char="-"/>
              <a:defRPr sz="1900">
                <a:solidFill>
                  <a:schemeClr val="accent1"/>
                </a:solidFill>
                <a:latin typeface="Source Sans Pro"/>
                <a:ea typeface="Source Sans Pro"/>
                <a:cs typeface="Source Sans Pro"/>
                <a:sym typeface="Source Sans Pro"/>
              </a:defRPr>
            </a:lvl1pPr>
            <a:lvl2pPr lvl="1" rtl="0">
              <a:spcBef>
                <a:spcPts val="0"/>
              </a:spcBef>
              <a:spcAft>
                <a:spcPts val="0"/>
              </a:spcAft>
              <a:buSzPts val="2800"/>
              <a:buChar char="-"/>
              <a:defRPr/>
            </a:lvl2pPr>
            <a:lvl3pPr lvl="2" rtl="0">
              <a:spcBef>
                <a:spcPts val="0"/>
              </a:spcBef>
              <a:spcAft>
                <a:spcPts val="0"/>
              </a:spcAft>
              <a:buSzPts val="2800"/>
              <a:buChar char="-"/>
              <a:defRPr/>
            </a:lvl3pPr>
            <a:lvl4pPr lvl="3" rtl="0">
              <a:spcBef>
                <a:spcPts val="0"/>
              </a:spcBef>
              <a:spcAft>
                <a:spcPts val="0"/>
              </a:spcAft>
              <a:buSzPts val="2800"/>
              <a:buChar char="-"/>
              <a:defRPr/>
            </a:lvl4pPr>
            <a:lvl5pPr lvl="4" rtl="0">
              <a:spcBef>
                <a:spcPts val="0"/>
              </a:spcBef>
              <a:spcAft>
                <a:spcPts val="0"/>
              </a:spcAft>
              <a:buSzPts val="2800"/>
              <a:buChar char="-"/>
              <a:defRPr/>
            </a:lvl5pPr>
            <a:lvl6pPr lvl="5" rtl="0">
              <a:spcBef>
                <a:spcPts val="0"/>
              </a:spcBef>
              <a:spcAft>
                <a:spcPts val="0"/>
              </a:spcAft>
              <a:buSzPts val="2800"/>
              <a:buChar char="-"/>
              <a:defRPr/>
            </a:lvl6pPr>
            <a:lvl7pPr lvl="6" rtl="0">
              <a:spcBef>
                <a:spcPts val="0"/>
              </a:spcBef>
              <a:spcAft>
                <a:spcPts val="0"/>
              </a:spcAft>
              <a:buSzPts val="2800"/>
              <a:buChar char="-"/>
              <a:defRPr/>
            </a:lvl7pPr>
            <a:lvl8pPr lvl="7" rtl="0">
              <a:spcBef>
                <a:spcPts val="0"/>
              </a:spcBef>
              <a:spcAft>
                <a:spcPts val="0"/>
              </a:spcAft>
              <a:buSzPts val="2800"/>
              <a:buChar char="-"/>
              <a:defRPr/>
            </a:lvl8pPr>
            <a:lvl9pPr lvl="8" rtl="0">
              <a:spcBef>
                <a:spcPts val="0"/>
              </a:spcBef>
              <a:spcAft>
                <a:spcPts val="0"/>
              </a:spcAft>
              <a:buSzPts val="2800"/>
              <a:buChar char="-"/>
              <a:defRPr/>
            </a:lvl9pPr>
          </a:lstStyle>
          <a:p/>
        </p:txBody>
      </p:sp>
      <p:sp>
        <p:nvSpPr>
          <p:cNvPr id="99" name="Google Shape;99;p17"/>
          <p:cNvSpPr txBox="1"/>
          <p:nvPr>
            <p:ph idx="1" type="subTitle"/>
          </p:nvPr>
        </p:nvSpPr>
        <p:spPr>
          <a:xfrm>
            <a:off x="1323325" y="1666550"/>
            <a:ext cx="6497400" cy="13932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1400"/>
              <a:buNone/>
              <a:defRPr sz="2500">
                <a:solidFill>
                  <a:schemeClr val="lt1"/>
                </a:solidFill>
                <a:latin typeface="Merriweather"/>
                <a:ea typeface="Merriweather"/>
                <a:cs typeface="Merriweather"/>
                <a:sym typeface="Merriweather"/>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ly title 3">
  <p:cSld name="CUSTOM_5">
    <p:spTree>
      <p:nvGrpSpPr>
        <p:cNvPr id="100" name="Shape 100"/>
        <p:cNvGrpSpPr/>
        <p:nvPr/>
      </p:nvGrpSpPr>
      <p:grpSpPr>
        <a:xfrm>
          <a:off x="0" y="0"/>
          <a:ext cx="0" cy="0"/>
          <a:chOff x="0" y="0"/>
          <a:chExt cx="0" cy="0"/>
        </a:xfrm>
      </p:grpSpPr>
      <p:sp>
        <p:nvSpPr>
          <p:cNvPr id="101" name="Google Shape;101;p18"/>
          <p:cNvSpPr txBox="1"/>
          <p:nvPr>
            <p:ph type="title"/>
          </p:nvPr>
        </p:nvSpPr>
        <p:spPr>
          <a:xfrm>
            <a:off x="720800" y="445025"/>
            <a:ext cx="7702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2" name="Google Shape;102;p18"/>
          <p:cNvSpPr/>
          <p:nvPr/>
        </p:nvSpPr>
        <p:spPr>
          <a:xfrm>
            <a:off x="0" y="-16225"/>
            <a:ext cx="4767600" cy="51597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6">
    <p:spTree>
      <p:nvGrpSpPr>
        <p:cNvPr id="103" name="Shape 103"/>
        <p:cNvGrpSpPr/>
        <p:nvPr/>
      </p:nvGrpSpPr>
      <p:grpSpPr>
        <a:xfrm>
          <a:off x="0" y="0"/>
          <a:ext cx="0" cy="0"/>
          <a:chOff x="0" y="0"/>
          <a:chExt cx="0" cy="0"/>
        </a:xfrm>
      </p:grpSpPr>
      <p:sp>
        <p:nvSpPr>
          <p:cNvPr id="104" name="Google Shape;104;p19"/>
          <p:cNvSpPr txBox="1"/>
          <p:nvPr>
            <p:ph idx="1" type="subTitle"/>
          </p:nvPr>
        </p:nvSpPr>
        <p:spPr>
          <a:xfrm>
            <a:off x="896775" y="1695488"/>
            <a:ext cx="2187600" cy="401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1400"/>
              <a:buNone/>
              <a:defRPr sz="1600">
                <a:solidFill>
                  <a:schemeClr val="lt1"/>
                </a:solidFill>
                <a:latin typeface="Merriweather"/>
                <a:ea typeface="Merriweather"/>
                <a:cs typeface="Merriweather"/>
                <a:sym typeface="Merriweather"/>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105" name="Google Shape;105;p19"/>
          <p:cNvSpPr txBox="1"/>
          <p:nvPr>
            <p:ph idx="2" type="subTitle"/>
          </p:nvPr>
        </p:nvSpPr>
        <p:spPr>
          <a:xfrm>
            <a:off x="896763" y="2096888"/>
            <a:ext cx="2187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accent1"/>
              </a:buClr>
              <a:buSzPts val="1400"/>
              <a:buNone/>
              <a:defRPr sz="1400">
                <a:solidFill>
                  <a:schemeClr val="dk2"/>
                </a:solidFill>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106" name="Google Shape;106;p19"/>
          <p:cNvSpPr txBox="1"/>
          <p:nvPr>
            <p:ph idx="3" type="subTitle"/>
          </p:nvPr>
        </p:nvSpPr>
        <p:spPr>
          <a:xfrm>
            <a:off x="3520088" y="1695488"/>
            <a:ext cx="2187600" cy="401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1400"/>
              <a:buNone/>
              <a:defRPr sz="1600">
                <a:solidFill>
                  <a:schemeClr val="lt1"/>
                </a:solidFill>
                <a:latin typeface="Merriweather"/>
                <a:ea typeface="Merriweather"/>
                <a:cs typeface="Merriweather"/>
                <a:sym typeface="Merriweather"/>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107" name="Google Shape;107;p19"/>
          <p:cNvSpPr txBox="1"/>
          <p:nvPr>
            <p:ph idx="4" type="subTitle"/>
          </p:nvPr>
        </p:nvSpPr>
        <p:spPr>
          <a:xfrm>
            <a:off x="3520088" y="2096888"/>
            <a:ext cx="2187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accent1"/>
              </a:buClr>
              <a:buSzPts val="1400"/>
              <a:buNone/>
              <a:defRPr sz="1400">
                <a:solidFill>
                  <a:schemeClr val="dk2"/>
                </a:solidFill>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108" name="Google Shape;108;p19"/>
          <p:cNvSpPr txBox="1"/>
          <p:nvPr>
            <p:ph idx="5" type="subTitle"/>
          </p:nvPr>
        </p:nvSpPr>
        <p:spPr>
          <a:xfrm>
            <a:off x="6059638" y="1695488"/>
            <a:ext cx="2187600" cy="401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1400"/>
              <a:buNone/>
              <a:defRPr sz="1600">
                <a:solidFill>
                  <a:schemeClr val="lt1"/>
                </a:solidFill>
                <a:latin typeface="Merriweather"/>
                <a:ea typeface="Merriweather"/>
                <a:cs typeface="Merriweather"/>
                <a:sym typeface="Merriweather"/>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109" name="Google Shape;109;p19"/>
          <p:cNvSpPr txBox="1"/>
          <p:nvPr>
            <p:ph idx="6" type="subTitle"/>
          </p:nvPr>
        </p:nvSpPr>
        <p:spPr>
          <a:xfrm>
            <a:off x="6059638" y="2096888"/>
            <a:ext cx="2187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accent1"/>
              </a:buClr>
              <a:buSzPts val="1400"/>
              <a:buNone/>
              <a:defRPr sz="1400">
                <a:solidFill>
                  <a:schemeClr val="dk2"/>
                </a:solidFill>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110" name="Google Shape;110;p19"/>
          <p:cNvSpPr txBox="1"/>
          <p:nvPr>
            <p:ph type="title"/>
          </p:nvPr>
        </p:nvSpPr>
        <p:spPr>
          <a:xfrm>
            <a:off x="720800" y="445025"/>
            <a:ext cx="7702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solidFill>
                  <a:schemeClr val="accen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1" name="Google Shape;111;p19"/>
          <p:cNvSpPr txBox="1"/>
          <p:nvPr>
            <p:ph idx="7" type="subTitle"/>
          </p:nvPr>
        </p:nvSpPr>
        <p:spPr>
          <a:xfrm>
            <a:off x="896775" y="3498450"/>
            <a:ext cx="2187600" cy="401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1400"/>
              <a:buNone/>
              <a:defRPr sz="1600">
                <a:solidFill>
                  <a:schemeClr val="lt1"/>
                </a:solidFill>
                <a:latin typeface="Merriweather"/>
                <a:ea typeface="Merriweather"/>
                <a:cs typeface="Merriweather"/>
                <a:sym typeface="Merriweather"/>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112" name="Google Shape;112;p19"/>
          <p:cNvSpPr txBox="1"/>
          <p:nvPr>
            <p:ph idx="8" type="subTitle"/>
          </p:nvPr>
        </p:nvSpPr>
        <p:spPr>
          <a:xfrm>
            <a:off x="896763" y="3899850"/>
            <a:ext cx="2187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accent1"/>
              </a:buClr>
              <a:buSzPts val="1400"/>
              <a:buNone/>
              <a:defRPr sz="1400">
                <a:solidFill>
                  <a:schemeClr val="dk2"/>
                </a:solidFill>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113" name="Google Shape;113;p19"/>
          <p:cNvSpPr txBox="1"/>
          <p:nvPr>
            <p:ph idx="9" type="subTitle"/>
          </p:nvPr>
        </p:nvSpPr>
        <p:spPr>
          <a:xfrm>
            <a:off x="3520088" y="3498450"/>
            <a:ext cx="2187600" cy="401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1400"/>
              <a:buNone/>
              <a:defRPr sz="1600">
                <a:solidFill>
                  <a:schemeClr val="lt1"/>
                </a:solidFill>
                <a:latin typeface="Merriweather"/>
                <a:ea typeface="Merriweather"/>
                <a:cs typeface="Merriweather"/>
                <a:sym typeface="Merriweather"/>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114" name="Google Shape;114;p19"/>
          <p:cNvSpPr txBox="1"/>
          <p:nvPr>
            <p:ph idx="13" type="subTitle"/>
          </p:nvPr>
        </p:nvSpPr>
        <p:spPr>
          <a:xfrm>
            <a:off x="3520088" y="3899850"/>
            <a:ext cx="2187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accent1"/>
              </a:buClr>
              <a:buSzPts val="1400"/>
              <a:buNone/>
              <a:defRPr sz="1400">
                <a:solidFill>
                  <a:schemeClr val="dk2"/>
                </a:solidFill>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115" name="Google Shape;115;p19"/>
          <p:cNvSpPr txBox="1"/>
          <p:nvPr>
            <p:ph idx="14" type="subTitle"/>
          </p:nvPr>
        </p:nvSpPr>
        <p:spPr>
          <a:xfrm>
            <a:off x="6059638" y="3498450"/>
            <a:ext cx="2187600" cy="401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1400"/>
              <a:buNone/>
              <a:defRPr sz="1600">
                <a:solidFill>
                  <a:schemeClr val="lt1"/>
                </a:solidFill>
                <a:latin typeface="Merriweather"/>
                <a:ea typeface="Merriweather"/>
                <a:cs typeface="Merriweather"/>
                <a:sym typeface="Merriweather"/>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116" name="Google Shape;116;p19"/>
          <p:cNvSpPr txBox="1"/>
          <p:nvPr>
            <p:ph idx="15" type="subTitle"/>
          </p:nvPr>
        </p:nvSpPr>
        <p:spPr>
          <a:xfrm>
            <a:off x="6059638" y="3899850"/>
            <a:ext cx="2187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accent1"/>
              </a:buClr>
              <a:buSzPts val="1400"/>
              <a:buNone/>
              <a:defRPr sz="1400">
                <a:solidFill>
                  <a:schemeClr val="dk2"/>
                </a:solidFill>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ile and four columns">
  <p:cSld name="CUSTOM_7">
    <p:bg>
      <p:bgPr>
        <a:solidFill>
          <a:schemeClr val="accent1"/>
        </a:solidFill>
      </p:bgPr>
    </p:bg>
    <p:spTree>
      <p:nvGrpSpPr>
        <p:cNvPr id="117" name="Shape 117"/>
        <p:cNvGrpSpPr/>
        <p:nvPr/>
      </p:nvGrpSpPr>
      <p:grpSpPr>
        <a:xfrm>
          <a:off x="0" y="0"/>
          <a:ext cx="0" cy="0"/>
          <a:chOff x="0" y="0"/>
          <a:chExt cx="0" cy="0"/>
        </a:xfrm>
      </p:grpSpPr>
      <p:sp>
        <p:nvSpPr>
          <p:cNvPr id="118" name="Google Shape;118;p20"/>
          <p:cNvSpPr txBox="1"/>
          <p:nvPr>
            <p:ph idx="1" type="subTitle"/>
          </p:nvPr>
        </p:nvSpPr>
        <p:spPr>
          <a:xfrm>
            <a:off x="1578855" y="1492375"/>
            <a:ext cx="2641800" cy="401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400"/>
              <a:buNone/>
              <a:defRPr sz="1600">
                <a:solidFill>
                  <a:schemeClr val="accent1"/>
                </a:solidFill>
                <a:latin typeface="Merriweather"/>
                <a:ea typeface="Merriweather"/>
                <a:cs typeface="Merriweather"/>
                <a:sym typeface="Merriweather"/>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119" name="Google Shape;119;p20"/>
          <p:cNvSpPr txBox="1"/>
          <p:nvPr>
            <p:ph idx="2" type="subTitle"/>
          </p:nvPr>
        </p:nvSpPr>
        <p:spPr>
          <a:xfrm>
            <a:off x="1578825" y="1893775"/>
            <a:ext cx="2641800" cy="7932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1400"/>
              <a:buNone/>
              <a:defRPr sz="1400">
                <a:solidFill>
                  <a:schemeClr val="accent5"/>
                </a:solidFill>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120" name="Google Shape;120;p20"/>
          <p:cNvSpPr txBox="1"/>
          <p:nvPr>
            <p:ph idx="3" type="subTitle"/>
          </p:nvPr>
        </p:nvSpPr>
        <p:spPr>
          <a:xfrm>
            <a:off x="4671704" y="1503800"/>
            <a:ext cx="2590800" cy="401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400"/>
              <a:buNone/>
              <a:defRPr sz="1600">
                <a:solidFill>
                  <a:schemeClr val="accent1"/>
                </a:solidFill>
                <a:latin typeface="Merriweather"/>
                <a:ea typeface="Merriweather"/>
                <a:cs typeface="Merriweather"/>
                <a:sym typeface="Merriweather"/>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121" name="Google Shape;121;p20"/>
          <p:cNvSpPr txBox="1"/>
          <p:nvPr>
            <p:ph idx="4" type="subTitle"/>
          </p:nvPr>
        </p:nvSpPr>
        <p:spPr>
          <a:xfrm>
            <a:off x="4671725" y="1905200"/>
            <a:ext cx="2590800" cy="7932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1400"/>
              <a:buNone/>
              <a:defRPr sz="1400">
                <a:solidFill>
                  <a:schemeClr val="accent5"/>
                </a:solidFill>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122" name="Google Shape;122;p20"/>
          <p:cNvSpPr txBox="1"/>
          <p:nvPr>
            <p:ph idx="5" type="subTitle"/>
          </p:nvPr>
        </p:nvSpPr>
        <p:spPr>
          <a:xfrm>
            <a:off x="1578846" y="3282875"/>
            <a:ext cx="2641800" cy="401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400"/>
              <a:buNone/>
              <a:defRPr sz="1600">
                <a:solidFill>
                  <a:schemeClr val="accent1"/>
                </a:solidFill>
                <a:latin typeface="Merriweather"/>
                <a:ea typeface="Merriweather"/>
                <a:cs typeface="Merriweather"/>
                <a:sym typeface="Merriweather"/>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123" name="Google Shape;123;p20"/>
          <p:cNvSpPr txBox="1"/>
          <p:nvPr>
            <p:ph idx="6" type="subTitle"/>
          </p:nvPr>
        </p:nvSpPr>
        <p:spPr>
          <a:xfrm>
            <a:off x="1578850" y="3684275"/>
            <a:ext cx="2641800" cy="7932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1400"/>
              <a:buNone/>
              <a:defRPr sz="1400">
                <a:solidFill>
                  <a:schemeClr val="accent5"/>
                </a:solidFill>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124" name="Google Shape;124;p20"/>
          <p:cNvSpPr txBox="1"/>
          <p:nvPr>
            <p:ph type="title"/>
          </p:nvPr>
        </p:nvSpPr>
        <p:spPr>
          <a:xfrm>
            <a:off x="720800" y="445025"/>
            <a:ext cx="7702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solidFill>
                  <a:schemeClr val="lt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5" name="Google Shape;125;p20"/>
          <p:cNvSpPr txBox="1"/>
          <p:nvPr>
            <p:ph idx="7" type="subTitle"/>
          </p:nvPr>
        </p:nvSpPr>
        <p:spPr>
          <a:xfrm>
            <a:off x="4671696" y="3282875"/>
            <a:ext cx="2590800" cy="401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400"/>
              <a:buNone/>
              <a:defRPr sz="1600">
                <a:solidFill>
                  <a:schemeClr val="accent1"/>
                </a:solidFill>
                <a:latin typeface="Merriweather"/>
                <a:ea typeface="Merriweather"/>
                <a:cs typeface="Merriweather"/>
                <a:sym typeface="Merriweather"/>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126" name="Google Shape;126;p20"/>
          <p:cNvSpPr txBox="1"/>
          <p:nvPr>
            <p:ph idx="8" type="subTitle"/>
          </p:nvPr>
        </p:nvSpPr>
        <p:spPr>
          <a:xfrm>
            <a:off x="4671700" y="3684275"/>
            <a:ext cx="2590800" cy="7932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1400"/>
              <a:buNone/>
              <a:defRPr sz="1400">
                <a:solidFill>
                  <a:schemeClr val="accent5"/>
                </a:solidFill>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ly title 4">
  <p:cSld name="CUSTOM_8">
    <p:spTree>
      <p:nvGrpSpPr>
        <p:cNvPr id="127" name="Shape 127"/>
        <p:cNvGrpSpPr/>
        <p:nvPr/>
      </p:nvGrpSpPr>
      <p:grpSpPr>
        <a:xfrm>
          <a:off x="0" y="0"/>
          <a:ext cx="0" cy="0"/>
          <a:chOff x="0" y="0"/>
          <a:chExt cx="0" cy="0"/>
        </a:xfrm>
      </p:grpSpPr>
      <p:sp>
        <p:nvSpPr>
          <p:cNvPr id="128" name="Google Shape;128;p21"/>
          <p:cNvSpPr txBox="1"/>
          <p:nvPr>
            <p:ph type="title"/>
          </p:nvPr>
        </p:nvSpPr>
        <p:spPr>
          <a:xfrm>
            <a:off x="720800" y="445025"/>
            <a:ext cx="7702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9">
    <p:spTree>
      <p:nvGrpSpPr>
        <p:cNvPr id="129" name="Shape 129"/>
        <p:cNvGrpSpPr/>
        <p:nvPr/>
      </p:nvGrpSpPr>
      <p:grpSpPr>
        <a:xfrm>
          <a:off x="0" y="0"/>
          <a:ext cx="0" cy="0"/>
          <a:chOff x="0" y="0"/>
          <a:chExt cx="0" cy="0"/>
        </a:xfrm>
      </p:grpSpPr>
      <p:sp>
        <p:nvSpPr>
          <p:cNvPr id="130" name="Google Shape;130;p22"/>
          <p:cNvSpPr/>
          <p:nvPr/>
        </p:nvSpPr>
        <p:spPr>
          <a:xfrm>
            <a:off x="0" y="-16225"/>
            <a:ext cx="4767600" cy="51597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22"/>
          <p:cNvSpPr txBox="1"/>
          <p:nvPr>
            <p:ph hasCustomPrompt="1" type="title"/>
          </p:nvPr>
        </p:nvSpPr>
        <p:spPr>
          <a:xfrm>
            <a:off x="4776700" y="520725"/>
            <a:ext cx="3646500" cy="871800"/>
          </a:xfrm>
          <a:prstGeom prst="rect">
            <a:avLst/>
          </a:prstGeom>
        </p:spPr>
        <p:txBody>
          <a:bodyPr anchorCtr="0" anchor="ctr" bIns="91425" lIns="91425" spcFirstLastPara="1" rIns="91425" wrap="square" tIns="91425">
            <a:noAutofit/>
          </a:bodyPr>
          <a:lstStyle>
            <a:lvl1pPr lvl="0" rtl="0">
              <a:spcBef>
                <a:spcPts val="0"/>
              </a:spcBef>
              <a:spcAft>
                <a:spcPts val="0"/>
              </a:spcAft>
              <a:buSzPts val="7000"/>
              <a:buNone/>
              <a:defRPr sz="6400">
                <a:solidFill>
                  <a:schemeClr val="lt2"/>
                </a:solidFill>
              </a:defRPr>
            </a:lvl1pPr>
            <a:lvl2pPr lvl="1" rtl="0">
              <a:spcBef>
                <a:spcPts val="0"/>
              </a:spcBef>
              <a:spcAft>
                <a:spcPts val="0"/>
              </a:spcAft>
              <a:buSzPts val="7000"/>
              <a:buNone/>
              <a:defRPr sz="7000"/>
            </a:lvl2pPr>
            <a:lvl3pPr lvl="2" rtl="0">
              <a:spcBef>
                <a:spcPts val="0"/>
              </a:spcBef>
              <a:spcAft>
                <a:spcPts val="0"/>
              </a:spcAft>
              <a:buSzPts val="7000"/>
              <a:buNone/>
              <a:defRPr sz="7000"/>
            </a:lvl3pPr>
            <a:lvl4pPr lvl="3" rtl="0">
              <a:spcBef>
                <a:spcPts val="0"/>
              </a:spcBef>
              <a:spcAft>
                <a:spcPts val="0"/>
              </a:spcAft>
              <a:buSzPts val="7000"/>
              <a:buNone/>
              <a:defRPr sz="7000"/>
            </a:lvl4pPr>
            <a:lvl5pPr lvl="4" rtl="0">
              <a:spcBef>
                <a:spcPts val="0"/>
              </a:spcBef>
              <a:spcAft>
                <a:spcPts val="0"/>
              </a:spcAft>
              <a:buSzPts val="7000"/>
              <a:buNone/>
              <a:defRPr sz="7000"/>
            </a:lvl5pPr>
            <a:lvl6pPr lvl="5" rtl="0">
              <a:spcBef>
                <a:spcPts val="0"/>
              </a:spcBef>
              <a:spcAft>
                <a:spcPts val="0"/>
              </a:spcAft>
              <a:buSzPts val="7000"/>
              <a:buNone/>
              <a:defRPr sz="7000"/>
            </a:lvl6pPr>
            <a:lvl7pPr lvl="6" rtl="0">
              <a:spcBef>
                <a:spcPts val="0"/>
              </a:spcBef>
              <a:spcAft>
                <a:spcPts val="0"/>
              </a:spcAft>
              <a:buSzPts val="7000"/>
              <a:buNone/>
              <a:defRPr sz="7000"/>
            </a:lvl7pPr>
            <a:lvl8pPr lvl="7" rtl="0">
              <a:spcBef>
                <a:spcPts val="0"/>
              </a:spcBef>
              <a:spcAft>
                <a:spcPts val="0"/>
              </a:spcAft>
              <a:buSzPts val="7000"/>
              <a:buNone/>
              <a:defRPr sz="7000"/>
            </a:lvl8pPr>
            <a:lvl9pPr lvl="8" rtl="0">
              <a:spcBef>
                <a:spcPts val="0"/>
              </a:spcBef>
              <a:spcAft>
                <a:spcPts val="0"/>
              </a:spcAft>
              <a:buSzPts val="7000"/>
              <a:buNone/>
              <a:defRPr sz="7000"/>
            </a:lvl9pPr>
          </a:lstStyle>
          <a:p>
            <a:r>
              <a:t>xx%</a:t>
            </a:r>
          </a:p>
        </p:txBody>
      </p:sp>
      <p:sp>
        <p:nvSpPr>
          <p:cNvPr id="132" name="Google Shape;132;p22"/>
          <p:cNvSpPr txBox="1"/>
          <p:nvPr>
            <p:ph idx="1" type="subTitle"/>
          </p:nvPr>
        </p:nvSpPr>
        <p:spPr>
          <a:xfrm>
            <a:off x="4776700" y="1443800"/>
            <a:ext cx="3646500" cy="4101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1400"/>
              <a:buNone/>
              <a:defRPr sz="1400">
                <a:solidFill>
                  <a:schemeClr val="lt1"/>
                </a:solidFill>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p:txBody>
      </p:sp>
      <p:sp>
        <p:nvSpPr>
          <p:cNvPr id="133" name="Google Shape;133;p22"/>
          <p:cNvSpPr txBox="1"/>
          <p:nvPr>
            <p:ph hasCustomPrompt="1" idx="2" type="title"/>
          </p:nvPr>
        </p:nvSpPr>
        <p:spPr>
          <a:xfrm>
            <a:off x="4776700" y="3289625"/>
            <a:ext cx="3646500" cy="871800"/>
          </a:xfrm>
          <a:prstGeom prst="rect">
            <a:avLst/>
          </a:prstGeom>
        </p:spPr>
        <p:txBody>
          <a:bodyPr anchorCtr="0" anchor="ctr" bIns="91425" lIns="91425" spcFirstLastPara="1" rIns="91425" wrap="square" tIns="91425">
            <a:noAutofit/>
          </a:bodyPr>
          <a:lstStyle>
            <a:lvl1pPr lvl="0" rtl="0">
              <a:spcBef>
                <a:spcPts val="0"/>
              </a:spcBef>
              <a:spcAft>
                <a:spcPts val="0"/>
              </a:spcAft>
              <a:buSzPts val="7000"/>
              <a:buNone/>
              <a:defRPr sz="6400">
                <a:solidFill>
                  <a:schemeClr val="lt2"/>
                </a:solidFill>
              </a:defRPr>
            </a:lvl1pPr>
            <a:lvl2pPr lvl="1" rtl="0">
              <a:spcBef>
                <a:spcPts val="0"/>
              </a:spcBef>
              <a:spcAft>
                <a:spcPts val="0"/>
              </a:spcAft>
              <a:buSzPts val="7000"/>
              <a:buNone/>
              <a:defRPr sz="7000"/>
            </a:lvl2pPr>
            <a:lvl3pPr lvl="2" rtl="0">
              <a:spcBef>
                <a:spcPts val="0"/>
              </a:spcBef>
              <a:spcAft>
                <a:spcPts val="0"/>
              </a:spcAft>
              <a:buSzPts val="7000"/>
              <a:buNone/>
              <a:defRPr sz="7000"/>
            </a:lvl3pPr>
            <a:lvl4pPr lvl="3" rtl="0">
              <a:spcBef>
                <a:spcPts val="0"/>
              </a:spcBef>
              <a:spcAft>
                <a:spcPts val="0"/>
              </a:spcAft>
              <a:buSzPts val="7000"/>
              <a:buNone/>
              <a:defRPr sz="7000"/>
            </a:lvl4pPr>
            <a:lvl5pPr lvl="4" rtl="0">
              <a:spcBef>
                <a:spcPts val="0"/>
              </a:spcBef>
              <a:spcAft>
                <a:spcPts val="0"/>
              </a:spcAft>
              <a:buSzPts val="7000"/>
              <a:buNone/>
              <a:defRPr sz="7000"/>
            </a:lvl5pPr>
            <a:lvl6pPr lvl="5" rtl="0">
              <a:spcBef>
                <a:spcPts val="0"/>
              </a:spcBef>
              <a:spcAft>
                <a:spcPts val="0"/>
              </a:spcAft>
              <a:buSzPts val="7000"/>
              <a:buNone/>
              <a:defRPr sz="7000"/>
            </a:lvl6pPr>
            <a:lvl7pPr lvl="6" rtl="0">
              <a:spcBef>
                <a:spcPts val="0"/>
              </a:spcBef>
              <a:spcAft>
                <a:spcPts val="0"/>
              </a:spcAft>
              <a:buSzPts val="7000"/>
              <a:buNone/>
              <a:defRPr sz="7000"/>
            </a:lvl7pPr>
            <a:lvl8pPr lvl="7" rtl="0">
              <a:spcBef>
                <a:spcPts val="0"/>
              </a:spcBef>
              <a:spcAft>
                <a:spcPts val="0"/>
              </a:spcAft>
              <a:buSzPts val="7000"/>
              <a:buNone/>
              <a:defRPr sz="7000"/>
            </a:lvl8pPr>
            <a:lvl9pPr lvl="8" rtl="0">
              <a:spcBef>
                <a:spcPts val="0"/>
              </a:spcBef>
              <a:spcAft>
                <a:spcPts val="0"/>
              </a:spcAft>
              <a:buSzPts val="7000"/>
              <a:buNone/>
              <a:defRPr sz="7000"/>
            </a:lvl9pPr>
          </a:lstStyle>
          <a:p>
            <a:r>
              <a:t>xx%</a:t>
            </a:r>
          </a:p>
        </p:txBody>
      </p:sp>
      <p:sp>
        <p:nvSpPr>
          <p:cNvPr id="134" name="Google Shape;134;p22"/>
          <p:cNvSpPr txBox="1"/>
          <p:nvPr>
            <p:ph idx="3" type="subTitle"/>
          </p:nvPr>
        </p:nvSpPr>
        <p:spPr>
          <a:xfrm>
            <a:off x="4776700" y="4212700"/>
            <a:ext cx="3646500" cy="4101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1400"/>
              <a:buNone/>
              <a:defRPr sz="1400">
                <a:solidFill>
                  <a:schemeClr val="lt1"/>
                </a:solidFill>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p:txBody>
      </p:sp>
      <p:sp>
        <p:nvSpPr>
          <p:cNvPr id="135" name="Google Shape;135;p22"/>
          <p:cNvSpPr txBox="1"/>
          <p:nvPr>
            <p:ph hasCustomPrompt="1" idx="4" type="title"/>
          </p:nvPr>
        </p:nvSpPr>
        <p:spPr>
          <a:xfrm>
            <a:off x="4795589" y="1905175"/>
            <a:ext cx="3608700" cy="871800"/>
          </a:xfrm>
          <a:prstGeom prst="rect">
            <a:avLst/>
          </a:prstGeom>
        </p:spPr>
        <p:txBody>
          <a:bodyPr anchorCtr="0" anchor="ctr" bIns="91425" lIns="91425" spcFirstLastPara="1" rIns="91425" wrap="square" tIns="91425">
            <a:noAutofit/>
          </a:bodyPr>
          <a:lstStyle>
            <a:lvl1pPr lvl="0" rtl="0">
              <a:spcBef>
                <a:spcPts val="0"/>
              </a:spcBef>
              <a:spcAft>
                <a:spcPts val="0"/>
              </a:spcAft>
              <a:buSzPts val="7000"/>
              <a:buNone/>
              <a:defRPr sz="6400">
                <a:solidFill>
                  <a:schemeClr val="lt2"/>
                </a:solidFill>
              </a:defRPr>
            </a:lvl1pPr>
            <a:lvl2pPr lvl="1" rtl="0" algn="r">
              <a:spcBef>
                <a:spcPts val="0"/>
              </a:spcBef>
              <a:spcAft>
                <a:spcPts val="0"/>
              </a:spcAft>
              <a:buSzPts val="7000"/>
              <a:buNone/>
              <a:defRPr sz="7000"/>
            </a:lvl2pPr>
            <a:lvl3pPr lvl="2" rtl="0" algn="r">
              <a:spcBef>
                <a:spcPts val="0"/>
              </a:spcBef>
              <a:spcAft>
                <a:spcPts val="0"/>
              </a:spcAft>
              <a:buSzPts val="7000"/>
              <a:buNone/>
              <a:defRPr sz="7000"/>
            </a:lvl3pPr>
            <a:lvl4pPr lvl="3" rtl="0" algn="r">
              <a:spcBef>
                <a:spcPts val="0"/>
              </a:spcBef>
              <a:spcAft>
                <a:spcPts val="0"/>
              </a:spcAft>
              <a:buSzPts val="7000"/>
              <a:buNone/>
              <a:defRPr sz="7000"/>
            </a:lvl4pPr>
            <a:lvl5pPr lvl="4" rtl="0" algn="r">
              <a:spcBef>
                <a:spcPts val="0"/>
              </a:spcBef>
              <a:spcAft>
                <a:spcPts val="0"/>
              </a:spcAft>
              <a:buSzPts val="7000"/>
              <a:buNone/>
              <a:defRPr sz="7000"/>
            </a:lvl5pPr>
            <a:lvl6pPr lvl="5" rtl="0" algn="r">
              <a:spcBef>
                <a:spcPts val="0"/>
              </a:spcBef>
              <a:spcAft>
                <a:spcPts val="0"/>
              </a:spcAft>
              <a:buSzPts val="7000"/>
              <a:buNone/>
              <a:defRPr sz="7000"/>
            </a:lvl6pPr>
            <a:lvl7pPr lvl="6" rtl="0" algn="r">
              <a:spcBef>
                <a:spcPts val="0"/>
              </a:spcBef>
              <a:spcAft>
                <a:spcPts val="0"/>
              </a:spcAft>
              <a:buSzPts val="7000"/>
              <a:buNone/>
              <a:defRPr sz="7000"/>
            </a:lvl7pPr>
            <a:lvl8pPr lvl="7" rtl="0" algn="r">
              <a:spcBef>
                <a:spcPts val="0"/>
              </a:spcBef>
              <a:spcAft>
                <a:spcPts val="0"/>
              </a:spcAft>
              <a:buSzPts val="7000"/>
              <a:buNone/>
              <a:defRPr sz="7000"/>
            </a:lvl8pPr>
            <a:lvl9pPr lvl="8" rtl="0" algn="r">
              <a:spcBef>
                <a:spcPts val="0"/>
              </a:spcBef>
              <a:spcAft>
                <a:spcPts val="0"/>
              </a:spcAft>
              <a:buSzPts val="7000"/>
              <a:buNone/>
              <a:defRPr sz="7000"/>
            </a:lvl9pPr>
          </a:lstStyle>
          <a:p>
            <a:r>
              <a:t>xx%</a:t>
            </a:r>
          </a:p>
        </p:txBody>
      </p:sp>
      <p:sp>
        <p:nvSpPr>
          <p:cNvPr id="136" name="Google Shape;136;p22"/>
          <p:cNvSpPr txBox="1"/>
          <p:nvPr>
            <p:ph idx="5" type="subTitle"/>
          </p:nvPr>
        </p:nvSpPr>
        <p:spPr>
          <a:xfrm>
            <a:off x="4795612" y="2828250"/>
            <a:ext cx="3608700" cy="4101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1400"/>
              <a:buNone/>
              <a:defRPr sz="1400">
                <a:solidFill>
                  <a:schemeClr val="lt1"/>
                </a:solidFill>
              </a:defRPr>
            </a:lvl1pPr>
            <a:lvl2pPr lvl="1" rtl="0" algn="r">
              <a:lnSpc>
                <a:spcPct val="100000"/>
              </a:lnSpc>
              <a:spcBef>
                <a:spcPts val="0"/>
              </a:spcBef>
              <a:spcAft>
                <a:spcPts val="0"/>
              </a:spcAft>
              <a:buClr>
                <a:schemeClr val="accent1"/>
              </a:buClr>
              <a:buSzPts val="1400"/>
              <a:buNone/>
              <a:defRPr>
                <a:solidFill>
                  <a:schemeClr val="accent1"/>
                </a:solidFill>
              </a:defRPr>
            </a:lvl2pPr>
            <a:lvl3pPr lvl="2" rtl="0" algn="r">
              <a:lnSpc>
                <a:spcPct val="100000"/>
              </a:lnSpc>
              <a:spcBef>
                <a:spcPts val="0"/>
              </a:spcBef>
              <a:spcAft>
                <a:spcPts val="0"/>
              </a:spcAft>
              <a:buClr>
                <a:schemeClr val="accent1"/>
              </a:buClr>
              <a:buSzPts val="1400"/>
              <a:buNone/>
              <a:defRPr>
                <a:solidFill>
                  <a:schemeClr val="accent1"/>
                </a:solidFill>
              </a:defRPr>
            </a:lvl3pPr>
            <a:lvl4pPr lvl="3" rtl="0" algn="r">
              <a:lnSpc>
                <a:spcPct val="100000"/>
              </a:lnSpc>
              <a:spcBef>
                <a:spcPts val="0"/>
              </a:spcBef>
              <a:spcAft>
                <a:spcPts val="0"/>
              </a:spcAft>
              <a:buClr>
                <a:schemeClr val="accent1"/>
              </a:buClr>
              <a:buSzPts val="1400"/>
              <a:buNone/>
              <a:defRPr>
                <a:solidFill>
                  <a:schemeClr val="accent1"/>
                </a:solidFill>
              </a:defRPr>
            </a:lvl4pPr>
            <a:lvl5pPr lvl="4" rtl="0" algn="r">
              <a:lnSpc>
                <a:spcPct val="100000"/>
              </a:lnSpc>
              <a:spcBef>
                <a:spcPts val="0"/>
              </a:spcBef>
              <a:spcAft>
                <a:spcPts val="0"/>
              </a:spcAft>
              <a:buClr>
                <a:schemeClr val="accent1"/>
              </a:buClr>
              <a:buSzPts val="1400"/>
              <a:buNone/>
              <a:defRPr>
                <a:solidFill>
                  <a:schemeClr val="accent1"/>
                </a:solidFill>
              </a:defRPr>
            </a:lvl5pPr>
            <a:lvl6pPr lvl="5" rtl="0" algn="r">
              <a:lnSpc>
                <a:spcPct val="100000"/>
              </a:lnSpc>
              <a:spcBef>
                <a:spcPts val="0"/>
              </a:spcBef>
              <a:spcAft>
                <a:spcPts val="0"/>
              </a:spcAft>
              <a:buClr>
                <a:schemeClr val="accent1"/>
              </a:buClr>
              <a:buSzPts val="1400"/>
              <a:buNone/>
              <a:defRPr>
                <a:solidFill>
                  <a:schemeClr val="accent1"/>
                </a:solidFill>
              </a:defRPr>
            </a:lvl6pPr>
            <a:lvl7pPr lvl="6" rtl="0" algn="r">
              <a:lnSpc>
                <a:spcPct val="100000"/>
              </a:lnSpc>
              <a:spcBef>
                <a:spcPts val="0"/>
              </a:spcBef>
              <a:spcAft>
                <a:spcPts val="0"/>
              </a:spcAft>
              <a:buClr>
                <a:schemeClr val="accent1"/>
              </a:buClr>
              <a:buSzPts val="1400"/>
              <a:buNone/>
              <a:defRPr>
                <a:solidFill>
                  <a:schemeClr val="accent1"/>
                </a:solidFill>
              </a:defRPr>
            </a:lvl7pPr>
            <a:lvl8pPr lvl="7" rtl="0" algn="r">
              <a:lnSpc>
                <a:spcPct val="100000"/>
              </a:lnSpc>
              <a:spcBef>
                <a:spcPts val="0"/>
              </a:spcBef>
              <a:spcAft>
                <a:spcPts val="0"/>
              </a:spcAft>
              <a:buClr>
                <a:schemeClr val="accent1"/>
              </a:buClr>
              <a:buSzPts val="1400"/>
              <a:buNone/>
              <a:defRPr>
                <a:solidFill>
                  <a:schemeClr val="accent1"/>
                </a:solidFill>
              </a:defRPr>
            </a:lvl8pPr>
            <a:lvl9pPr lvl="8" rtl="0" algn="r">
              <a:lnSpc>
                <a:spcPct val="100000"/>
              </a:lnSpc>
              <a:spcBef>
                <a:spcPts val="0"/>
              </a:spcBef>
              <a:spcAft>
                <a:spcPts val="0"/>
              </a:spcAft>
              <a:buClr>
                <a:schemeClr val="accent1"/>
              </a:buClr>
              <a:buSzPts val="1400"/>
              <a:buNone/>
              <a:defRPr>
                <a:solidFill>
                  <a:schemeClr val="accent1"/>
                </a:solidFill>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three columns 3">
  <p:cSld name="CUSTOM_10">
    <p:spTree>
      <p:nvGrpSpPr>
        <p:cNvPr id="137" name="Shape 137"/>
        <p:cNvGrpSpPr/>
        <p:nvPr/>
      </p:nvGrpSpPr>
      <p:grpSpPr>
        <a:xfrm>
          <a:off x="0" y="0"/>
          <a:ext cx="0" cy="0"/>
          <a:chOff x="0" y="0"/>
          <a:chExt cx="0" cy="0"/>
        </a:xfrm>
      </p:grpSpPr>
      <p:sp>
        <p:nvSpPr>
          <p:cNvPr id="138" name="Google Shape;138;p23"/>
          <p:cNvSpPr txBox="1"/>
          <p:nvPr>
            <p:ph idx="1" type="subTitle"/>
          </p:nvPr>
        </p:nvSpPr>
        <p:spPr>
          <a:xfrm>
            <a:off x="896763" y="3190450"/>
            <a:ext cx="2187600" cy="401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1400"/>
              <a:buNone/>
              <a:defRPr sz="1600">
                <a:solidFill>
                  <a:schemeClr val="lt2"/>
                </a:solidFill>
                <a:latin typeface="Merriweather"/>
                <a:ea typeface="Merriweather"/>
                <a:cs typeface="Merriweather"/>
                <a:sym typeface="Merriweather"/>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139" name="Google Shape;139;p23"/>
          <p:cNvSpPr txBox="1"/>
          <p:nvPr>
            <p:ph idx="2" type="subTitle"/>
          </p:nvPr>
        </p:nvSpPr>
        <p:spPr>
          <a:xfrm>
            <a:off x="3520088" y="3190450"/>
            <a:ext cx="2187600" cy="401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1400"/>
              <a:buNone/>
              <a:defRPr sz="1600">
                <a:solidFill>
                  <a:schemeClr val="lt2"/>
                </a:solidFill>
                <a:latin typeface="Merriweather"/>
                <a:ea typeface="Merriweather"/>
                <a:cs typeface="Merriweather"/>
                <a:sym typeface="Merriweather"/>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140" name="Google Shape;140;p23"/>
          <p:cNvSpPr txBox="1"/>
          <p:nvPr>
            <p:ph idx="3" type="subTitle"/>
          </p:nvPr>
        </p:nvSpPr>
        <p:spPr>
          <a:xfrm>
            <a:off x="6059638" y="3190450"/>
            <a:ext cx="2187600" cy="401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1400"/>
              <a:buNone/>
              <a:defRPr sz="1600">
                <a:solidFill>
                  <a:schemeClr val="lt2"/>
                </a:solidFill>
                <a:latin typeface="Merriweather"/>
                <a:ea typeface="Merriweather"/>
                <a:cs typeface="Merriweather"/>
                <a:sym typeface="Merriweather"/>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141" name="Google Shape;141;p23"/>
          <p:cNvSpPr txBox="1"/>
          <p:nvPr>
            <p:ph type="title"/>
          </p:nvPr>
        </p:nvSpPr>
        <p:spPr>
          <a:xfrm>
            <a:off x="720800" y="445025"/>
            <a:ext cx="7702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solidFill>
                  <a:schemeClr val="lt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2" name="Google Shape;142;p23"/>
          <p:cNvSpPr txBox="1"/>
          <p:nvPr>
            <p:ph idx="4" type="subTitle"/>
          </p:nvPr>
        </p:nvSpPr>
        <p:spPr>
          <a:xfrm>
            <a:off x="896763" y="3591850"/>
            <a:ext cx="2187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accent1"/>
              </a:buClr>
              <a:buSzPts val="1400"/>
              <a:buNone/>
              <a:defRPr sz="1400">
                <a:solidFill>
                  <a:schemeClr val="dk2"/>
                </a:solidFill>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143" name="Google Shape;143;p23"/>
          <p:cNvSpPr txBox="1"/>
          <p:nvPr>
            <p:ph idx="5" type="subTitle"/>
          </p:nvPr>
        </p:nvSpPr>
        <p:spPr>
          <a:xfrm>
            <a:off x="3520088" y="3591850"/>
            <a:ext cx="2187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accent1"/>
              </a:buClr>
              <a:buSzPts val="1400"/>
              <a:buNone/>
              <a:defRPr sz="1400">
                <a:solidFill>
                  <a:schemeClr val="lt1"/>
                </a:solidFill>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144" name="Google Shape;144;p23"/>
          <p:cNvSpPr txBox="1"/>
          <p:nvPr>
            <p:ph idx="6" type="subTitle"/>
          </p:nvPr>
        </p:nvSpPr>
        <p:spPr>
          <a:xfrm>
            <a:off x="6059638" y="3591850"/>
            <a:ext cx="2187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accent1"/>
              </a:buClr>
              <a:buSzPts val="1400"/>
              <a:buNone/>
              <a:defRPr sz="1400">
                <a:solidFill>
                  <a:schemeClr val="dk2"/>
                </a:solidFill>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11">
    <p:bg>
      <p:bgPr>
        <a:solidFill>
          <a:schemeClr val="accent1"/>
        </a:solidFill>
      </p:bgPr>
    </p:bg>
    <p:spTree>
      <p:nvGrpSpPr>
        <p:cNvPr id="145" name="Shape 145"/>
        <p:cNvGrpSpPr/>
        <p:nvPr/>
      </p:nvGrpSpPr>
      <p:grpSpPr>
        <a:xfrm>
          <a:off x="0" y="0"/>
          <a:ext cx="0" cy="0"/>
          <a:chOff x="0" y="0"/>
          <a:chExt cx="0" cy="0"/>
        </a:xfrm>
      </p:grpSpPr>
      <p:sp>
        <p:nvSpPr>
          <p:cNvPr id="146" name="Google Shape;146;p24"/>
          <p:cNvSpPr txBox="1"/>
          <p:nvPr>
            <p:ph idx="1" type="subTitle"/>
          </p:nvPr>
        </p:nvSpPr>
        <p:spPr>
          <a:xfrm>
            <a:off x="927049" y="3012425"/>
            <a:ext cx="2064600" cy="401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400"/>
              <a:buNone/>
              <a:defRPr sz="1600">
                <a:solidFill>
                  <a:schemeClr val="lt1"/>
                </a:solidFill>
                <a:latin typeface="Merriweather"/>
                <a:ea typeface="Merriweather"/>
                <a:cs typeface="Merriweather"/>
                <a:sym typeface="Merriweather"/>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147" name="Google Shape;147;p24"/>
          <p:cNvSpPr txBox="1"/>
          <p:nvPr>
            <p:ph idx="2" type="subTitle"/>
          </p:nvPr>
        </p:nvSpPr>
        <p:spPr>
          <a:xfrm>
            <a:off x="6186799" y="3012425"/>
            <a:ext cx="2064600" cy="401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accent1"/>
              </a:buClr>
              <a:buSzPts val="1400"/>
              <a:buNone/>
              <a:defRPr sz="1600">
                <a:solidFill>
                  <a:schemeClr val="lt1"/>
                </a:solidFill>
                <a:latin typeface="Merriweather"/>
                <a:ea typeface="Merriweather"/>
                <a:cs typeface="Merriweather"/>
                <a:sym typeface="Merriweather"/>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148" name="Google Shape;148;p24"/>
          <p:cNvSpPr txBox="1"/>
          <p:nvPr>
            <p:ph type="title"/>
          </p:nvPr>
        </p:nvSpPr>
        <p:spPr>
          <a:xfrm>
            <a:off x="720800" y="445025"/>
            <a:ext cx="7702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solidFill>
                  <a:schemeClr val="lt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9" name="Google Shape;149;p24"/>
          <p:cNvSpPr txBox="1"/>
          <p:nvPr>
            <p:ph idx="3" type="subTitle"/>
          </p:nvPr>
        </p:nvSpPr>
        <p:spPr>
          <a:xfrm>
            <a:off x="927050" y="3413825"/>
            <a:ext cx="2064600" cy="8595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1400"/>
              <a:buNone/>
              <a:defRPr sz="1400">
                <a:solidFill>
                  <a:schemeClr val="lt1"/>
                </a:solidFill>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
        <p:nvSpPr>
          <p:cNvPr id="150" name="Google Shape;150;p24"/>
          <p:cNvSpPr txBox="1"/>
          <p:nvPr>
            <p:ph idx="4" type="subTitle"/>
          </p:nvPr>
        </p:nvSpPr>
        <p:spPr>
          <a:xfrm>
            <a:off x="6186800" y="3413825"/>
            <a:ext cx="2064600" cy="859500"/>
          </a:xfrm>
          <a:prstGeom prst="rect">
            <a:avLst/>
          </a:prstGeom>
        </p:spPr>
        <p:txBody>
          <a:bodyPr anchorCtr="0" anchor="t" bIns="91425" lIns="91425" spcFirstLastPara="1" rIns="91425" wrap="square" tIns="91425">
            <a:noAutofit/>
          </a:bodyPr>
          <a:lstStyle>
            <a:lvl1pPr lvl="0" rtl="0" algn="r">
              <a:spcBef>
                <a:spcPts val="0"/>
              </a:spcBef>
              <a:spcAft>
                <a:spcPts val="0"/>
              </a:spcAft>
              <a:buClr>
                <a:schemeClr val="accent1"/>
              </a:buClr>
              <a:buSzPts val="1400"/>
              <a:buNone/>
              <a:defRPr sz="1400">
                <a:solidFill>
                  <a:schemeClr val="lt1"/>
                </a:solidFill>
              </a:defRPr>
            </a:lvl1pPr>
            <a:lvl2pPr lvl="1" rtl="0" algn="ctr">
              <a:lnSpc>
                <a:spcPct val="100000"/>
              </a:lnSpc>
              <a:spcBef>
                <a:spcPts val="0"/>
              </a:spcBef>
              <a:spcAft>
                <a:spcPts val="0"/>
              </a:spcAft>
              <a:buClr>
                <a:schemeClr val="accent1"/>
              </a:buClr>
              <a:buSzPts val="1400"/>
              <a:buNone/>
              <a:defRPr>
                <a:solidFill>
                  <a:schemeClr val="accent1"/>
                </a:solidFill>
              </a:defRPr>
            </a:lvl2pPr>
            <a:lvl3pPr lvl="2" rtl="0" algn="ctr">
              <a:lnSpc>
                <a:spcPct val="100000"/>
              </a:lnSpc>
              <a:spcBef>
                <a:spcPts val="0"/>
              </a:spcBef>
              <a:spcAft>
                <a:spcPts val="0"/>
              </a:spcAft>
              <a:buClr>
                <a:schemeClr val="accent1"/>
              </a:buClr>
              <a:buSzPts val="1400"/>
              <a:buNone/>
              <a:defRPr>
                <a:solidFill>
                  <a:schemeClr val="accent1"/>
                </a:solidFill>
              </a:defRPr>
            </a:lvl3pPr>
            <a:lvl4pPr lvl="3" rtl="0" algn="ctr">
              <a:lnSpc>
                <a:spcPct val="100000"/>
              </a:lnSpc>
              <a:spcBef>
                <a:spcPts val="0"/>
              </a:spcBef>
              <a:spcAft>
                <a:spcPts val="0"/>
              </a:spcAft>
              <a:buClr>
                <a:schemeClr val="accent1"/>
              </a:buClr>
              <a:buSzPts val="1400"/>
              <a:buNone/>
              <a:defRPr>
                <a:solidFill>
                  <a:schemeClr val="accent1"/>
                </a:solidFill>
              </a:defRPr>
            </a:lvl4pPr>
            <a:lvl5pPr lvl="4" rtl="0" algn="ctr">
              <a:lnSpc>
                <a:spcPct val="100000"/>
              </a:lnSpc>
              <a:spcBef>
                <a:spcPts val="0"/>
              </a:spcBef>
              <a:spcAft>
                <a:spcPts val="0"/>
              </a:spcAft>
              <a:buClr>
                <a:schemeClr val="accent1"/>
              </a:buClr>
              <a:buSzPts val="1400"/>
              <a:buNone/>
              <a:defRPr>
                <a:solidFill>
                  <a:schemeClr val="accent1"/>
                </a:solidFill>
              </a:defRPr>
            </a:lvl5pPr>
            <a:lvl6pPr lvl="5" rtl="0" algn="ctr">
              <a:lnSpc>
                <a:spcPct val="100000"/>
              </a:lnSpc>
              <a:spcBef>
                <a:spcPts val="0"/>
              </a:spcBef>
              <a:spcAft>
                <a:spcPts val="0"/>
              </a:spcAft>
              <a:buClr>
                <a:schemeClr val="accent1"/>
              </a:buClr>
              <a:buSzPts val="1400"/>
              <a:buNone/>
              <a:defRPr>
                <a:solidFill>
                  <a:schemeClr val="accent1"/>
                </a:solidFill>
              </a:defRPr>
            </a:lvl6pPr>
            <a:lvl7pPr lvl="6" rtl="0" algn="ctr">
              <a:lnSpc>
                <a:spcPct val="100000"/>
              </a:lnSpc>
              <a:spcBef>
                <a:spcPts val="0"/>
              </a:spcBef>
              <a:spcAft>
                <a:spcPts val="0"/>
              </a:spcAft>
              <a:buClr>
                <a:schemeClr val="accent1"/>
              </a:buClr>
              <a:buSzPts val="1400"/>
              <a:buNone/>
              <a:defRPr>
                <a:solidFill>
                  <a:schemeClr val="accent1"/>
                </a:solidFill>
              </a:defRPr>
            </a:lvl7pPr>
            <a:lvl8pPr lvl="7" rtl="0" algn="ctr">
              <a:lnSpc>
                <a:spcPct val="100000"/>
              </a:lnSpc>
              <a:spcBef>
                <a:spcPts val="0"/>
              </a:spcBef>
              <a:spcAft>
                <a:spcPts val="0"/>
              </a:spcAft>
              <a:buClr>
                <a:schemeClr val="accent1"/>
              </a:buClr>
              <a:buSzPts val="1400"/>
              <a:buNone/>
              <a:defRPr>
                <a:solidFill>
                  <a:schemeClr val="accent1"/>
                </a:solidFill>
              </a:defRPr>
            </a:lvl8pPr>
            <a:lvl9pPr lvl="8" rtl="0" algn="ctr">
              <a:lnSpc>
                <a:spcPct val="100000"/>
              </a:lnSpc>
              <a:spcBef>
                <a:spcPts val="0"/>
              </a:spcBef>
              <a:spcAft>
                <a:spcPts val="0"/>
              </a:spcAft>
              <a:buClr>
                <a:schemeClr val="accent1"/>
              </a:buClr>
              <a:buSzPts val="1400"/>
              <a:buNone/>
              <a:defRPr>
                <a:solidFill>
                  <a:schemeClr val="accent1"/>
                </a:solidFil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2">
  <p:cSld name="CUSTOM_12">
    <p:bg>
      <p:bgPr>
        <a:solidFill>
          <a:schemeClr val="lt2"/>
        </a:solidFill>
      </p:bgPr>
    </p:bg>
    <p:spTree>
      <p:nvGrpSpPr>
        <p:cNvPr id="151" name="Shape 151"/>
        <p:cNvGrpSpPr/>
        <p:nvPr/>
      </p:nvGrpSpPr>
      <p:grpSpPr>
        <a:xfrm>
          <a:off x="0" y="0"/>
          <a:ext cx="0" cy="0"/>
          <a:chOff x="0" y="0"/>
          <a:chExt cx="0" cy="0"/>
        </a:xfrm>
      </p:grpSpPr>
      <p:sp>
        <p:nvSpPr>
          <p:cNvPr id="152" name="Google Shape;152;p25"/>
          <p:cNvSpPr txBox="1"/>
          <p:nvPr>
            <p:ph type="title"/>
          </p:nvPr>
        </p:nvSpPr>
        <p:spPr>
          <a:xfrm>
            <a:off x="5205100" y="1824138"/>
            <a:ext cx="2808000" cy="422700"/>
          </a:xfrm>
          <a:prstGeom prst="rect">
            <a:avLst/>
          </a:prstGeom>
        </p:spPr>
        <p:txBody>
          <a:bodyPr anchorCtr="0" anchor="b" bIns="91425" lIns="91425" spcFirstLastPara="1" rIns="91425" wrap="square" tIns="91425">
            <a:noAutofit/>
          </a:bodyPr>
          <a:lstStyle>
            <a:lvl1pPr lvl="0" rtl="0" algn="r">
              <a:spcBef>
                <a:spcPts val="0"/>
              </a:spcBef>
              <a:spcAft>
                <a:spcPts val="0"/>
              </a:spcAft>
              <a:buSzPts val="2400"/>
              <a:buNone/>
              <a:defRPr sz="1600">
                <a:solidFill>
                  <a:schemeClr val="accent1"/>
                </a:solidFill>
              </a:defRPr>
            </a:lvl1pPr>
            <a:lvl2pPr lvl="1" rtl="0" algn="r">
              <a:spcBef>
                <a:spcPts val="0"/>
              </a:spcBef>
              <a:spcAft>
                <a:spcPts val="0"/>
              </a:spcAft>
              <a:buSzPts val="2400"/>
              <a:buNone/>
              <a:defRPr sz="2400"/>
            </a:lvl2pPr>
            <a:lvl3pPr lvl="2" rtl="0" algn="r">
              <a:spcBef>
                <a:spcPts val="0"/>
              </a:spcBef>
              <a:spcAft>
                <a:spcPts val="0"/>
              </a:spcAft>
              <a:buSzPts val="2400"/>
              <a:buNone/>
              <a:defRPr sz="2400"/>
            </a:lvl3pPr>
            <a:lvl4pPr lvl="3" rtl="0" algn="r">
              <a:spcBef>
                <a:spcPts val="0"/>
              </a:spcBef>
              <a:spcAft>
                <a:spcPts val="0"/>
              </a:spcAft>
              <a:buSzPts val="2400"/>
              <a:buNone/>
              <a:defRPr sz="2400"/>
            </a:lvl4pPr>
            <a:lvl5pPr lvl="4" rtl="0" algn="r">
              <a:spcBef>
                <a:spcPts val="0"/>
              </a:spcBef>
              <a:spcAft>
                <a:spcPts val="0"/>
              </a:spcAft>
              <a:buSzPts val="2400"/>
              <a:buNone/>
              <a:defRPr sz="2400"/>
            </a:lvl5pPr>
            <a:lvl6pPr lvl="5" rtl="0" algn="r">
              <a:spcBef>
                <a:spcPts val="0"/>
              </a:spcBef>
              <a:spcAft>
                <a:spcPts val="0"/>
              </a:spcAft>
              <a:buSzPts val="2400"/>
              <a:buNone/>
              <a:defRPr sz="2400"/>
            </a:lvl6pPr>
            <a:lvl7pPr lvl="6" rtl="0" algn="r">
              <a:spcBef>
                <a:spcPts val="0"/>
              </a:spcBef>
              <a:spcAft>
                <a:spcPts val="0"/>
              </a:spcAft>
              <a:buSzPts val="2400"/>
              <a:buNone/>
              <a:defRPr sz="2400"/>
            </a:lvl7pPr>
            <a:lvl8pPr lvl="7" rtl="0" algn="r">
              <a:spcBef>
                <a:spcPts val="0"/>
              </a:spcBef>
              <a:spcAft>
                <a:spcPts val="0"/>
              </a:spcAft>
              <a:buSzPts val="2400"/>
              <a:buNone/>
              <a:defRPr sz="2400"/>
            </a:lvl8pPr>
            <a:lvl9pPr lvl="8" rtl="0" algn="r">
              <a:spcBef>
                <a:spcPts val="0"/>
              </a:spcBef>
              <a:spcAft>
                <a:spcPts val="0"/>
              </a:spcAft>
              <a:buSzPts val="2400"/>
              <a:buNone/>
              <a:defRPr sz="2400"/>
            </a:lvl9pPr>
          </a:lstStyle>
          <a:p/>
        </p:txBody>
      </p:sp>
      <p:sp>
        <p:nvSpPr>
          <p:cNvPr id="153" name="Google Shape;153;p25"/>
          <p:cNvSpPr txBox="1"/>
          <p:nvPr>
            <p:ph idx="1" type="body"/>
          </p:nvPr>
        </p:nvSpPr>
        <p:spPr>
          <a:xfrm>
            <a:off x="5205100" y="2325163"/>
            <a:ext cx="2808000" cy="994200"/>
          </a:xfrm>
          <a:prstGeom prst="rect">
            <a:avLst/>
          </a:prstGeom>
        </p:spPr>
        <p:txBody>
          <a:bodyPr anchorCtr="0" anchor="t" bIns="91425" lIns="91425" spcFirstLastPara="1" rIns="91425" wrap="square" tIns="91425">
            <a:noAutofit/>
          </a:bodyPr>
          <a:lstStyle>
            <a:lvl1pPr indent="-304800" lvl="0" marL="457200" rtl="0" algn="r">
              <a:spcBef>
                <a:spcPts val="0"/>
              </a:spcBef>
              <a:spcAft>
                <a:spcPts val="0"/>
              </a:spcAft>
              <a:buSzPts val="1200"/>
              <a:buChar char="●"/>
              <a:defRPr sz="1400">
                <a:solidFill>
                  <a:schemeClr val="lt1"/>
                </a:solidFill>
              </a:defRPr>
            </a:lvl1pPr>
            <a:lvl2pPr indent="-304800" lvl="1" marL="914400" rtl="0" algn="r">
              <a:spcBef>
                <a:spcPts val="0"/>
              </a:spcBef>
              <a:spcAft>
                <a:spcPts val="0"/>
              </a:spcAft>
              <a:buSzPts val="1200"/>
              <a:buChar char="○"/>
              <a:defRPr sz="1200"/>
            </a:lvl2pPr>
            <a:lvl3pPr indent="-304800" lvl="2" marL="1371600" rtl="0" algn="r">
              <a:spcBef>
                <a:spcPts val="0"/>
              </a:spcBef>
              <a:spcAft>
                <a:spcPts val="0"/>
              </a:spcAft>
              <a:buSzPts val="1200"/>
              <a:buChar char="■"/>
              <a:defRPr sz="1200"/>
            </a:lvl3pPr>
            <a:lvl4pPr indent="-304800" lvl="3" marL="1828800" rtl="0" algn="r">
              <a:spcBef>
                <a:spcPts val="0"/>
              </a:spcBef>
              <a:spcAft>
                <a:spcPts val="0"/>
              </a:spcAft>
              <a:buSzPts val="1200"/>
              <a:buChar char="●"/>
              <a:defRPr sz="1200"/>
            </a:lvl4pPr>
            <a:lvl5pPr indent="-304800" lvl="4" marL="2286000" rtl="0" algn="r">
              <a:spcBef>
                <a:spcPts val="0"/>
              </a:spcBef>
              <a:spcAft>
                <a:spcPts val="0"/>
              </a:spcAft>
              <a:buSzPts val="1200"/>
              <a:buChar char="○"/>
              <a:defRPr sz="1200"/>
            </a:lvl5pPr>
            <a:lvl6pPr indent="-304800" lvl="5" marL="2743200" rtl="0" algn="r">
              <a:spcBef>
                <a:spcPts val="0"/>
              </a:spcBef>
              <a:spcAft>
                <a:spcPts val="0"/>
              </a:spcAft>
              <a:buSzPts val="1200"/>
              <a:buChar char="■"/>
              <a:defRPr sz="1200"/>
            </a:lvl6pPr>
            <a:lvl7pPr indent="-304800" lvl="6" marL="3200400" rtl="0" algn="r">
              <a:spcBef>
                <a:spcPts val="0"/>
              </a:spcBef>
              <a:spcAft>
                <a:spcPts val="0"/>
              </a:spcAft>
              <a:buSzPts val="1200"/>
              <a:buChar char="●"/>
              <a:defRPr sz="1200"/>
            </a:lvl7pPr>
            <a:lvl8pPr indent="-304800" lvl="7" marL="3657600" rtl="0" algn="r">
              <a:spcBef>
                <a:spcPts val="0"/>
              </a:spcBef>
              <a:spcAft>
                <a:spcPts val="0"/>
              </a:spcAft>
              <a:buSzPts val="1200"/>
              <a:buChar char="○"/>
              <a:defRPr sz="1200"/>
            </a:lvl8pPr>
            <a:lvl9pPr indent="-304800" lvl="8" marL="4114800" rtl="0" algn="r">
              <a:spcBef>
                <a:spcPts val="0"/>
              </a:spcBef>
              <a:spcAft>
                <a:spcPts val="0"/>
              </a:spcAft>
              <a:buSzPts val="1200"/>
              <a:buChar char="■"/>
              <a:defRPr sz="1200"/>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2">
  <p:cSld name="CUSTOM_13">
    <p:spTree>
      <p:nvGrpSpPr>
        <p:cNvPr id="154" name="Shape 154"/>
        <p:cNvGrpSpPr/>
        <p:nvPr/>
      </p:nvGrpSpPr>
      <p:grpSpPr>
        <a:xfrm>
          <a:off x="0" y="0"/>
          <a:ext cx="0" cy="0"/>
          <a:chOff x="0" y="0"/>
          <a:chExt cx="0" cy="0"/>
        </a:xfrm>
      </p:grpSpPr>
      <p:sp>
        <p:nvSpPr>
          <p:cNvPr id="155" name="Google Shape;155;p26"/>
          <p:cNvSpPr txBox="1"/>
          <p:nvPr>
            <p:ph type="title"/>
          </p:nvPr>
        </p:nvSpPr>
        <p:spPr>
          <a:xfrm>
            <a:off x="1320850" y="1754550"/>
            <a:ext cx="3084600" cy="817200"/>
          </a:xfrm>
          <a:prstGeom prst="rect">
            <a:avLst/>
          </a:prstGeom>
        </p:spPr>
        <p:txBody>
          <a:bodyPr anchorCtr="0" anchor="b" bIns="91425" lIns="91425" spcFirstLastPara="1" rIns="91425" wrap="square" tIns="91425">
            <a:noAutofit/>
          </a:bodyPr>
          <a:lstStyle>
            <a:lvl1pPr lvl="0" rtl="0">
              <a:spcBef>
                <a:spcPts val="0"/>
              </a:spcBef>
              <a:spcAft>
                <a:spcPts val="0"/>
              </a:spcAft>
              <a:buSzPts val="4200"/>
              <a:buNone/>
              <a:defRPr sz="5200">
                <a:solidFill>
                  <a:schemeClr val="accent5"/>
                </a:solidFill>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56" name="Google Shape;156;p26"/>
          <p:cNvSpPr txBox="1"/>
          <p:nvPr>
            <p:ph idx="1" type="subTitle"/>
          </p:nvPr>
        </p:nvSpPr>
        <p:spPr>
          <a:xfrm>
            <a:off x="1320925" y="2571750"/>
            <a:ext cx="3084600" cy="817200"/>
          </a:xfrm>
          <a:prstGeom prst="rect">
            <a:avLst/>
          </a:prstGeom>
        </p:spPr>
        <p:txBody>
          <a:bodyPr anchorCtr="0" anchor="t" bIns="91425" lIns="91425" spcFirstLastPara="1" rIns="91425" wrap="square" tIns="91425">
            <a:noAutofit/>
          </a:bodyPr>
          <a:lstStyle>
            <a:lvl1pPr lvl="0" rtl="0">
              <a:spcBef>
                <a:spcPts val="0"/>
              </a:spcBef>
              <a:spcAft>
                <a:spcPts val="0"/>
              </a:spcAft>
              <a:buSzPts val="2100"/>
              <a:buNone/>
              <a:defRPr sz="1400">
                <a:solidFill>
                  <a:schemeClr val="accent3"/>
                </a:solidFil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4">
    <p:spTree>
      <p:nvGrpSpPr>
        <p:cNvPr id="157" name="Shape 157"/>
        <p:cNvGrpSpPr/>
        <p:nvPr/>
      </p:nvGrpSpPr>
      <p:grpSpPr>
        <a:xfrm>
          <a:off x="0" y="0"/>
          <a:ext cx="0" cy="0"/>
          <a:chOff x="0" y="0"/>
          <a:chExt cx="0" cy="0"/>
        </a:xfrm>
      </p:grpSpPr>
      <p:sp>
        <p:nvSpPr>
          <p:cNvPr id="158" name="Google Shape;158;p27"/>
          <p:cNvSpPr/>
          <p:nvPr/>
        </p:nvSpPr>
        <p:spPr>
          <a:xfrm flipH="1">
            <a:off x="4376400" y="-8100"/>
            <a:ext cx="4767600" cy="51597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7"/>
          <p:cNvSpPr txBox="1"/>
          <p:nvPr>
            <p:ph type="title"/>
          </p:nvPr>
        </p:nvSpPr>
        <p:spPr>
          <a:xfrm>
            <a:off x="720800" y="519650"/>
            <a:ext cx="3903300" cy="1961700"/>
          </a:xfrm>
          <a:prstGeom prst="rect">
            <a:avLst/>
          </a:prstGeom>
        </p:spPr>
        <p:txBody>
          <a:bodyPr anchorCtr="0" anchor="b" bIns="91425" lIns="91425" spcFirstLastPara="1" rIns="91425" wrap="square" tIns="91425">
            <a:noAutofit/>
          </a:bodyPr>
          <a:lstStyle>
            <a:lvl1pPr lvl="0" rtl="0">
              <a:spcBef>
                <a:spcPts val="0"/>
              </a:spcBef>
              <a:spcAft>
                <a:spcPts val="0"/>
              </a:spcAft>
              <a:buSzPts val="4200"/>
              <a:buNone/>
              <a:defRPr sz="4200">
                <a:solidFill>
                  <a:schemeClr val="accent1"/>
                </a:solidFill>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60" name="Google Shape;160;p27"/>
          <p:cNvSpPr txBox="1"/>
          <p:nvPr>
            <p:ph idx="1" type="subTitle"/>
          </p:nvPr>
        </p:nvSpPr>
        <p:spPr>
          <a:xfrm>
            <a:off x="720875" y="2481450"/>
            <a:ext cx="3903300" cy="2142300"/>
          </a:xfrm>
          <a:prstGeom prst="rect">
            <a:avLst/>
          </a:prstGeom>
        </p:spPr>
        <p:txBody>
          <a:bodyPr anchorCtr="0" anchor="t" bIns="91425" lIns="91425" spcFirstLastPara="1" rIns="91425" wrap="square" tIns="91425">
            <a:noAutofit/>
          </a:bodyPr>
          <a:lstStyle>
            <a:lvl1pPr lvl="0" rtl="0">
              <a:spcBef>
                <a:spcPts val="0"/>
              </a:spcBef>
              <a:spcAft>
                <a:spcPts val="0"/>
              </a:spcAft>
              <a:buSzPts val="2100"/>
              <a:buNone/>
              <a:defRPr sz="1400">
                <a:solidFill>
                  <a:schemeClr val="accent3"/>
                </a:solidFil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CUSTOM_16">
    <p:spTree>
      <p:nvGrpSpPr>
        <p:cNvPr id="161" name="Shape 161"/>
        <p:cNvGrpSpPr/>
        <p:nvPr/>
      </p:nvGrpSpPr>
      <p:grpSpPr>
        <a:xfrm>
          <a:off x="0" y="0"/>
          <a:ext cx="0" cy="0"/>
          <a:chOff x="0" y="0"/>
          <a:chExt cx="0" cy="0"/>
        </a:xfrm>
      </p:grpSpPr>
      <p:sp>
        <p:nvSpPr>
          <p:cNvPr id="162" name="Google Shape;162;p28"/>
          <p:cNvSpPr/>
          <p:nvPr/>
        </p:nvSpPr>
        <p:spPr>
          <a:xfrm flipH="1">
            <a:off x="4376400" y="-16225"/>
            <a:ext cx="4767600" cy="51597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8"/>
          <p:cNvSpPr txBox="1"/>
          <p:nvPr>
            <p:ph type="title"/>
          </p:nvPr>
        </p:nvSpPr>
        <p:spPr>
          <a:xfrm>
            <a:off x="720800" y="445025"/>
            <a:ext cx="7702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solidFill>
                  <a:schemeClr val="accen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64" name="Google Shape;164;p28"/>
          <p:cNvSpPr txBox="1"/>
          <p:nvPr>
            <p:ph idx="1" type="body"/>
          </p:nvPr>
        </p:nvSpPr>
        <p:spPr>
          <a:xfrm>
            <a:off x="720800" y="1152475"/>
            <a:ext cx="7702500" cy="3416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Clr>
                <a:srgbClr val="434343"/>
              </a:buClr>
              <a:buSzPts val="1200"/>
              <a:buFont typeface="Livvic"/>
              <a:buAutoNum type="arabicPeriod"/>
              <a:defRPr sz="1200"/>
            </a:lvl1pPr>
            <a:lvl2pPr indent="-304800" lvl="1" marL="914400" rtl="0">
              <a:spcBef>
                <a:spcPts val="0"/>
              </a:spcBef>
              <a:spcAft>
                <a:spcPts val="0"/>
              </a:spcAft>
              <a:buClr>
                <a:srgbClr val="434343"/>
              </a:buClr>
              <a:buSzPts val="1200"/>
              <a:buFont typeface="Roboto Condensed Light"/>
              <a:buAutoNum type="alphaLcPeriod"/>
              <a:defRPr/>
            </a:lvl2pPr>
            <a:lvl3pPr indent="-304800" lvl="2" marL="1371600" rtl="0">
              <a:spcBef>
                <a:spcPts val="0"/>
              </a:spcBef>
              <a:spcAft>
                <a:spcPts val="0"/>
              </a:spcAft>
              <a:buClr>
                <a:srgbClr val="434343"/>
              </a:buClr>
              <a:buSzPts val="1200"/>
              <a:buFont typeface="Roboto Condensed Light"/>
              <a:buAutoNum type="romanLcPeriod"/>
              <a:defRPr/>
            </a:lvl3pPr>
            <a:lvl4pPr indent="-304800" lvl="3" marL="1828800" rtl="0">
              <a:spcBef>
                <a:spcPts val="0"/>
              </a:spcBef>
              <a:spcAft>
                <a:spcPts val="0"/>
              </a:spcAft>
              <a:buClr>
                <a:srgbClr val="434343"/>
              </a:buClr>
              <a:buSzPts val="1200"/>
              <a:buFont typeface="Roboto Condensed Light"/>
              <a:buAutoNum type="arabicPeriod"/>
              <a:defRPr/>
            </a:lvl4pPr>
            <a:lvl5pPr indent="-304800" lvl="4" marL="2286000" rtl="0">
              <a:spcBef>
                <a:spcPts val="0"/>
              </a:spcBef>
              <a:spcAft>
                <a:spcPts val="0"/>
              </a:spcAft>
              <a:buClr>
                <a:srgbClr val="434343"/>
              </a:buClr>
              <a:buSzPts val="1200"/>
              <a:buFont typeface="Roboto Condensed Light"/>
              <a:buAutoNum type="alphaLcPeriod"/>
              <a:defRPr/>
            </a:lvl5pPr>
            <a:lvl6pPr indent="-304800" lvl="5" marL="2743200" rtl="0">
              <a:spcBef>
                <a:spcPts val="0"/>
              </a:spcBef>
              <a:spcAft>
                <a:spcPts val="0"/>
              </a:spcAft>
              <a:buClr>
                <a:srgbClr val="434343"/>
              </a:buClr>
              <a:buSzPts val="1200"/>
              <a:buFont typeface="Roboto Condensed Light"/>
              <a:buAutoNum type="romanLcPeriod"/>
              <a:defRPr/>
            </a:lvl6pPr>
            <a:lvl7pPr indent="-304800" lvl="6" marL="3200400" rtl="0">
              <a:spcBef>
                <a:spcPts val="0"/>
              </a:spcBef>
              <a:spcAft>
                <a:spcPts val="0"/>
              </a:spcAft>
              <a:buClr>
                <a:srgbClr val="434343"/>
              </a:buClr>
              <a:buSzPts val="1200"/>
              <a:buFont typeface="Roboto Condensed Light"/>
              <a:buAutoNum type="arabicPeriod"/>
              <a:defRPr/>
            </a:lvl7pPr>
            <a:lvl8pPr indent="-304800" lvl="7" marL="3657600" rtl="0">
              <a:spcBef>
                <a:spcPts val="0"/>
              </a:spcBef>
              <a:spcAft>
                <a:spcPts val="0"/>
              </a:spcAft>
              <a:buClr>
                <a:srgbClr val="434343"/>
              </a:buClr>
              <a:buSzPts val="1200"/>
              <a:buFont typeface="Roboto Condensed Light"/>
              <a:buAutoNum type="alphaLcPeriod"/>
              <a:defRPr/>
            </a:lvl8pPr>
            <a:lvl9pPr indent="-304800" lvl="8" marL="4114800" rtl="0">
              <a:spcBef>
                <a:spcPts val="0"/>
              </a:spcBef>
              <a:spcAft>
                <a:spcPts val="0"/>
              </a:spcAft>
              <a:buClr>
                <a:srgbClr val="434343"/>
              </a:buClr>
              <a:buSzPts val="1200"/>
              <a:buFont typeface="Roboto Condensed Light"/>
              <a:buAutoNum type="romanLcPeriod"/>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21">
    <p:bg>
      <p:bgPr>
        <a:solidFill>
          <a:schemeClr val="lt2"/>
        </a:solidFill>
      </p:bgPr>
    </p:bg>
    <p:spTree>
      <p:nvGrpSpPr>
        <p:cNvPr id="165" name="Shape 165"/>
        <p:cNvGrpSpPr/>
        <p:nvPr/>
      </p:nvGrpSpPr>
      <p:grpSpPr>
        <a:xfrm>
          <a:off x="0" y="0"/>
          <a:ext cx="0" cy="0"/>
          <a:chOff x="0" y="0"/>
          <a:chExt cx="0" cy="0"/>
        </a:xfrm>
      </p:grpSpPr>
      <p:sp>
        <p:nvSpPr>
          <p:cNvPr id="166" name="Google Shape;166;p29"/>
          <p:cNvSpPr txBox="1"/>
          <p:nvPr>
            <p:ph type="title"/>
          </p:nvPr>
        </p:nvSpPr>
        <p:spPr>
          <a:xfrm>
            <a:off x="1320850" y="1754550"/>
            <a:ext cx="3084600" cy="817200"/>
          </a:xfrm>
          <a:prstGeom prst="rect">
            <a:avLst/>
          </a:prstGeom>
        </p:spPr>
        <p:txBody>
          <a:bodyPr anchorCtr="0" anchor="b" bIns="91425" lIns="91425" spcFirstLastPara="1" rIns="91425" wrap="square" tIns="91425">
            <a:noAutofit/>
          </a:bodyPr>
          <a:lstStyle>
            <a:lvl1pPr lvl="0" rtl="0">
              <a:spcBef>
                <a:spcPts val="0"/>
              </a:spcBef>
              <a:spcAft>
                <a:spcPts val="0"/>
              </a:spcAft>
              <a:buSzPts val="4200"/>
              <a:buNone/>
              <a:defRPr sz="5200">
                <a:solidFill>
                  <a:schemeClr val="accent5"/>
                </a:solidFill>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67" name="Google Shape;167;p29"/>
          <p:cNvSpPr txBox="1"/>
          <p:nvPr>
            <p:ph idx="1" type="subTitle"/>
          </p:nvPr>
        </p:nvSpPr>
        <p:spPr>
          <a:xfrm>
            <a:off x="1320925" y="2571750"/>
            <a:ext cx="3084600" cy="817200"/>
          </a:xfrm>
          <a:prstGeom prst="rect">
            <a:avLst/>
          </a:prstGeom>
        </p:spPr>
        <p:txBody>
          <a:bodyPr anchorCtr="0" anchor="t" bIns="91425" lIns="91425" spcFirstLastPara="1" rIns="91425" wrap="square" tIns="91425">
            <a:noAutofit/>
          </a:bodyPr>
          <a:lstStyle>
            <a:lvl1pPr lvl="0" rtl="0">
              <a:spcBef>
                <a:spcPts val="0"/>
              </a:spcBef>
              <a:spcAft>
                <a:spcPts val="0"/>
              </a:spcAft>
              <a:buSzPts val="2100"/>
              <a:buNone/>
              <a:defRPr sz="1400">
                <a:solidFill>
                  <a:schemeClr val="accent3"/>
                </a:solidFil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15">
    <p:bg>
      <p:bgPr>
        <a:solidFill>
          <a:schemeClr val="accent1"/>
        </a:solidFill>
      </p:bgPr>
    </p:bg>
    <p:spTree>
      <p:nvGrpSpPr>
        <p:cNvPr id="168" name="Shape 168"/>
        <p:cNvGrpSpPr/>
        <p:nvPr/>
      </p:nvGrpSpPr>
      <p:grpSpPr>
        <a:xfrm>
          <a:off x="0" y="0"/>
          <a:ext cx="0" cy="0"/>
          <a:chOff x="0" y="0"/>
          <a:chExt cx="0" cy="0"/>
        </a:xfrm>
      </p:grpSpPr>
      <p:sp>
        <p:nvSpPr>
          <p:cNvPr id="169" name="Google Shape;169;p30"/>
          <p:cNvSpPr/>
          <p:nvPr/>
        </p:nvSpPr>
        <p:spPr>
          <a:xfrm flipH="1">
            <a:off x="4376400" y="-16225"/>
            <a:ext cx="4767600" cy="51597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30"/>
          <p:cNvSpPr txBox="1"/>
          <p:nvPr>
            <p:ph type="title"/>
          </p:nvPr>
        </p:nvSpPr>
        <p:spPr>
          <a:xfrm>
            <a:off x="720800" y="921550"/>
            <a:ext cx="3903300" cy="832500"/>
          </a:xfrm>
          <a:prstGeom prst="rect">
            <a:avLst/>
          </a:prstGeom>
        </p:spPr>
        <p:txBody>
          <a:bodyPr anchorCtr="0" anchor="b" bIns="91425" lIns="91425" spcFirstLastPara="1" rIns="91425" wrap="square" tIns="91425">
            <a:noAutofit/>
          </a:bodyPr>
          <a:lstStyle>
            <a:lvl1pPr lvl="0" rtl="0">
              <a:spcBef>
                <a:spcPts val="0"/>
              </a:spcBef>
              <a:spcAft>
                <a:spcPts val="0"/>
              </a:spcAft>
              <a:buSzPts val="4200"/>
              <a:buNone/>
              <a:defRPr sz="4200">
                <a:solidFill>
                  <a:schemeClr val="lt2"/>
                </a:solidFill>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71" name="Google Shape;171;p30"/>
          <p:cNvSpPr txBox="1"/>
          <p:nvPr>
            <p:ph idx="1" type="subTitle"/>
          </p:nvPr>
        </p:nvSpPr>
        <p:spPr>
          <a:xfrm>
            <a:off x="720875" y="1754000"/>
            <a:ext cx="3903300" cy="1047300"/>
          </a:xfrm>
          <a:prstGeom prst="rect">
            <a:avLst/>
          </a:prstGeom>
        </p:spPr>
        <p:txBody>
          <a:bodyPr anchorCtr="0" anchor="t" bIns="91425" lIns="91425" spcFirstLastPara="1" rIns="91425" wrap="square" tIns="91425">
            <a:noAutofit/>
          </a:bodyPr>
          <a:lstStyle>
            <a:lvl1pPr lvl="0" rtl="0">
              <a:spcBef>
                <a:spcPts val="0"/>
              </a:spcBef>
              <a:spcAft>
                <a:spcPts val="0"/>
              </a:spcAft>
              <a:buSzPts val="2100"/>
              <a:buNone/>
              <a:defRPr sz="1400">
                <a:solidFill>
                  <a:schemeClr val="accent3"/>
                </a:solidFil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72" name="Google Shape;172;p30"/>
          <p:cNvSpPr txBox="1"/>
          <p:nvPr/>
        </p:nvSpPr>
        <p:spPr>
          <a:xfrm>
            <a:off x="685800" y="3388425"/>
            <a:ext cx="3520200" cy="735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000000"/>
              </a:buClr>
              <a:buSzPts val="1100"/>
              <a:buFont typeface="Arial"/>
              <a:buNone/>
            </a:pPr>
            <a:r>
              <a:rPr lang="en" sz="1200">
                <a:solidFill>
                  <a:schemeClr val="lt1"/>
                </a:solidFill>
                <a:latin typeface="Open Sans"/>
                <a:ea typeface="Open Sans"/>
                <a:cs typeface="Open Sans"/>
                <a:sym typeface="Open Sans"/>
              </a:rPr>
              <a:t>CREDITS: This presentation template was created by </a:t>
            </a:r>
            <a:r>
              <a:rPr lang="en" sz="1200" u="sng">
                <a:solidFill>
                  <a:schemeClr val="lt1"/>
                </a:solidFill>
                <a:latin typeface="Open Sans"/>
                <a:ea typeface="Open Sans"/>
                <a:cs typeface="Open Sans"/>
                <a:sym typeface="Open Sans"/>
                <a:hlinkClick r:id="rId2">
                  <a:extLst>
                    <a:ext uri="{A12FA001-AC4F-418D-AE19-62706E023703}">
                      <ahyp:hlinkClr val="tx"/>
                    </a:ext>
                  </a:extLst>
                </a:hlinkClick>
              </a:rPr>
              <a:t>Slidesgo</a:t>
            </a:r>
            <a:r>
              <a:rPr lang="en" sz="1200">
                <a:solidFill>
                  <a:schemeClr val="lt1"/>
                </a:solidFill>
                <a:latin typeface="Open Sans"/>
                <a:ea typeface="Open Sans"/>
                <a:cs typeface="Open Sans"/>
                <a:sym typeface="Open Sans"/>
              </a:rPr>
              <a:t>, including icons by </a:t>
            </a:r>
            <a:r>
              <a:rPr lang="en" sz="1200" u="sng">
                <a:solidFill>
                  <a:schemeClr val="lt1"/>
                </a:solidFill>
                <a:latin typeface="Open Sans"/>
                <a:ea typeface="Open Sans"/>
                <a:cs typeface="Open Sans"/>
                <a:sym typeface="Open Sans"/>
                <a:hlinkClick r:id="rId3">
                  <a:extLst>
                    <a:ext uri="{A12FA001-AC4F-418D-AE19-62706E023703}">
                      <ahyp:hlinkClr val="tx"/>
                    </a:ext>
                  </a:extLst>
                </a:hlinkClick>
              </a:rPr>
              <a:t>Flaticon</a:t>
            </a:r>
            <a:r>
              <a:rPr lang="en" sz="1200">
                <a:solidFill>
                  <a:schemeClr val="lt1"/>
                </a:solidFill>
                <a:latin typeface="Open Sans"/>
                <a:ea typeface="Open Sans"/>
                <a:cs typeface="Open Sans"/>
                <a:sym typeface="Open Sans"/>
              </a:rPr>
              <a:t>, infographics &amp; images by </a:t>
            </a:r>
            <a:r>
              <a:rPr lang="en" sz="1200" u="sng">
                <a:solidFill>
                  <a:schemeClr val="lt1"/>
                </a:solidFill>
                <a:latin typeface="Open Sans"/>
                <a:ea typeface="Open Sans"/>
                <a:cs typeface="Open Sans"/>
                <a:sym typeface="Open Sans"/>
                <a:hlinkClick r:id="rId4">
                  <a:extLst>
                    <a:ext uri="{A12FA001-AC4F-418D-AE19-62706E023703}">
                      <ahyp:hlinkClr val="tx"/>
                    </a:ext>
                  </a:extLst>
                </a:hlinkClick>
              </a:rPr>
              <a:t>Freepik</a:t>
            </a:r>
            <a:r>
              <a:rPr lang="en" sz="1200">
                <a:solidFill>
                  <a:schemeClr val="lt1"/>
                </a:solidFill>
                <a:latin typeface="Open Sans"/>
                <a:ea typeface="Open Sans"/>
                <a:cs typeface="Open Sans"/>
                <a:sym typeface="Open Sans"/>
              </a:rPr>
              <a:t> </a:t>
            </a:r>
            <a:endParaRPr sz="1200">
              <a:solidFill>
                <a:schemeClr val="lt1"/>
              </a:solidFill>
              <a:latin typeface="Open Sans"/>
              <a:ea typeface="Open Sans"/>
              <a:cs typeface="Open Sans"/>
              <a:sym typeface="Open Sans"/>
            </a:endParaRPr>
          </a:p>
          <a:p>
            <a:pPr indent="0" lvl="0" marL="0" rtl="0" algn="l">
              <a:spcBef>
                <a:spcPts val="0"/>
              </a:spcBef>
              <a:spcAft>
                <a:spcPts val="0"/>
              </a:spcAft>
              <a:buNone/>
            </a:pPr>
            <a:r>
              <a:t/>
            </a:r>
            <a:endParaRPr sz="1200">
              <a:solidFill>
                <a:schemeClr val="lt1"/>
              </a:solidFill>
              <a:latin typeface="Open Sans"/>
              <a:ea typeface="Open Sans"/>
              <a:cs typeface="Open Sans"/>
              <a:sym typeface="Open Sans"/>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17">
    <p:bg>
      <p:bgPr>
        <a:solidFill>
          <a:schemeClr val="lt2"/>
        </a:solidFill>
      </p:bgPr>
    </p:bg>
    <p:spTree>
      <p:nvGrpSpPr>
        <p:cNvPr id="173" name="Shape 173"/>
        <p:cNvGrpSpPr/>
        <p:nvPr/>
      </p:nvGrpSpPr>
      <p:grpSpPr>
        <a:xfrm>
          <a:off x="0" y="0"/>
          <a:ext cx="0" cy="0"/>
          <a:chOff x="0" y="0"/>
          <a:chExt cx="0" cy="0"/>
        </a:xfrm>
      </p:grpSpPr>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_18">
    <p:bg>
      <p:bgPr>
        <a:solidFill>
          <a:schemeClr val="accent1"/>
        </a:solidFill>
      </p:bgPr>
    </p:bg>
    <p:spTree>
      <p:nvGrpSpPr>
        <p:cNvPr id="174" name="Shape 174"/>
        <p:cNvGrpSpPr/>
        <p:nvPr/>
      </p:nvGrpSpPr>
      <p:grpSpPr>
        <a:xfrm>
          <a:off x="0" y="0"/>
          <a:ext cx="0" cy="0"/>
          <a:chOff x="0" y="0"/>
          <a:chExt cx="0" cy="0"/>
        </a:xfrm>
      </p:grpSpPr>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3">
  <p:cSld name="CUSTOM_19">
    <p:bg>
      <p:bgPr>
        <a:solidFill>
          <a:schemeClr val="lt2"/>
        </a:solidFill>
      </p:bgPr>
    </p:bg>
    <p:spTree>
      <p:nvGrpSpPr>
        <p:cNvPr id="175" name="Shape 175"/>
        <p:cNvGrpSpPr/>
        <p:nvPr/>
      </p:nvGrpSpPr>
      <p:grpSpPr>
        <a:xfrm>
          <a:off x="0" y="0"/>
          <a:ext cx="0" cy="0"/>
          <a:chOff x="0" y="0"/>
          <a:chExt cx="0" cy="0"/>
        </a:xfrm>
      </p:grpSpPr>
      <p:sp>
        <p:nvSpPr>
          <p:cNvPr id="176" name="Google Shape;176;p33"/>
          <p:cNvSpPr/>
          <p:nvPr/>
        </p:nvSpPr>
        <p:spPr>
          <a:xfrm flipH="1">
            <a:off x="4376400" y="-16225"/>
            <a:ext cx="4767600" cy="51597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4">
  <p:cSld name="CUSTOM_20">
    <p:bg>
      <p:bgPr>
        <a:solidFill>
          <a:schemeClr val="accent1"/>
        </a:solidFill>
      </p:bgPr>
    </p:bg>
    <p:spTree>
      <p:nvGrpSpPr>
        <p:cNvPr id="177" name="Shape 177"/>
        <p:cNvGrpSpPr/>
        <p:nvPr/>
      </p:nvGrpSpPr>
      <p:grpSpPr>
        <a:xfrm>
          <a:off x="0" y="0"/>
          <a:ext cx="0" cy="0"/>
          <a:chOff x="0" y="0"/>
          <a:chExt cx="0" cy="0"/>
        </a:xfrm>
      </p:grpSpPr>
      <p:sp>
        <p:nvSpPr>
          <p:cNvPr id="178" name="Google Shape;178;p34"/>
          <p:cNvSpPr/>
          <p:nvPr/>
        </p:nvSpPr>
        <p:spPr>
          <a:xfrm>
            <a:off x="0" y="-16225"/>
            <a:ext cx="4767600" cy="51597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2"/>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34" Type="http://schemas.openxmlformats.org/officeDocument/2006/relationships/theme" Target="../theme/theme1.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20800" y="445025"/>
            <a:ext cx="77025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Font typeface="Merriweather"/>
              <a:buNone/>
              <a:defRPr sz="2800">
                <a:solidFill>
                  <a:schemeClr val="dk1"/>
                </a:solidFill>
                <a:latin typeface="Merriweather"/>
                <a:ea typeface="Merriweather"/>
                <a:cs typeface="Merriweather"/>
                <a:sym typeface="Merriweather"/>
              </a:defRPr>
            </a:lvl1pPr>
            <a:lvl2pPr lvl="1">
              <a:spcBef>
                <a:spcPts val="0"/>
              </a:spcBef>
              <a:spcAft>
                <a:spcPts val="0"/>
              </a:spcAft>
              <a:buClr>
                <a:schemeClr val="dk1"/>
              </a:buClr>
              <a:buSzPts val="2800"/>
              <a:buFont typeface="Merriweather"/>
              <a:buNone/>
              <a:defRPr sz="2800">
                <a:solidFill>
                  <a:schemeClr val="dk1"/>
                </a:solidFill>
                <a:latin typeface="Merriweather"/>
                <a:ea typeface="Merriweather"/>
                <a:cs typeface="Merriweather"/>
                <a:sym typeface="Merriweather"/>
              </a:defRPr>
            </a:lvl2pPr>
            <a:lvl3pPr lvl="2">
              <a:spcBef>
                <a:spcPts val="0"/>
              </a:spcBef>
              <a:spcAft>
                <a:spcPts val="0"/>
              </a:spcAft>
              <a:buClr>
                <a:schemeClr val="dk1"/>
              </a:buClr>
              <a:buSzPts val="2800"/>
              <a:buFont typeface="Merriweather"/>
              <a:buNone/>
              <a:defRPr sz="2800">
                <a:solidFill>
                  <a:schemeClr val="dk1"/>
                </a:solidFill>
                <a:latin typeface="Merriweather"/>
                <a:ea typeface="Merriweather"/>
                <a:cs typeface="Merriweather"/>
                <a:sym typeface="Merriweather"/>
              </a:defRPr>
            </a:lvl3pPr>
            <a:lvl4pPr lvl="3">
              <a:spcBef>
                <a:spcPts val="0"/>
              </a:spcBef>
              <a:spcAft>
                <a:spcPts val="0"/>
              </a:spcAft>
              <a:buClr>
                <a:schemeClr val="dk1"/>
              </a:buClr>
              <a:buSzPts val="2800"/>
              <a:buFont typeface="Merriweather"/>
              <a:buNone/>
              <a:defRPr sz="2800">
                <a:solidFill>
                  <a:schemeClr val="dk1"/>
                </a:solidFill>
                <a:latin typeface="Merriweather"/>
                <a:ea typeface="Merriweather"/>
                <a:cs typeface="Merriweather"/>
                <a:sym typeface="Merriweather"/>
              </a:defRPr>
            </a:lvl4pPr>
            <a:lvl5pPr lvl="4">
              <a:spcBef>
                <a:spcPts val="0"/>
              </a:spcBef>
              <a:spcAft>
                <a:spcPts val="0"/>
              </a:spcAft>
              <a:buClr>
                <a:schemeClr val="dk1"/>
              </a:buClr>
              <a:buSzPts val="2800"/>
              <a:buFont typeface="Merriweather"/>
              <a:buNone/>
              <a:defRPr sz="2800">
                <a:solidFill>
                  <a:schemeClr val="dk1"/>
                </a:solidFill>
                <a:latin typeface="Merriweather"/>
                <a:ea typeface="Merriweather"/>
                <a:cs typeface="Merriweather"/>
                <a:sym typeface="Merriweather"/>
              </a:defRPr>
            </a:lvl5pPr>
            <a:lvl6pPr lvl="5">
              <a:spcBef>
                <a:spcPts val="0"/>
              </a:spcBef>
              <a:spcAft>
                <a:spcPts val="0"/>
              </a:spcAft>
              <a:buClr>
                <a:schemeClr val="dk1"/>
              </a:buClr>
              <a:buSzPts val="2800"/>
              <a:buFont typeface="Merriweather"/>
              <a:buNone/>
              <a:defRPr sz="2800">
                <a:solidFill>
                  <a:schemeClr val="dk1"/>
                </a:solidFill>
                <a:latin typeface="Merriweather"/>
                <a:ea typeface="Merriweather"/>
                <a:cs typeface="Merriweather"/>
                <a:sym typeface="Merriweather"/>
              </a:defRPr>
            </a:lvl6pPr>
            <a:lvl7pPr lvl="6">
              <a:spcBef>
                <a:spcPts val="0"/>
              </a:spcBef>
              <a:spcAft>
                <a:spcPts val="0"/>
              </a:spcAft>
              <a:buClr>
                <a:schemeClr val="dk1"/>
              </a:buClr>
              <a:buSzPts val="2800"/>
              <a:buFont typeface="Merriweather"/>
              <a:buNone/>
              <a:defRPr sz="2800">
                <a:solidFill>
                  <a:schemeClr val="dk1"/>
                </a:solidFill>
                <a:latin typeface="Merriweather"/>
                <a:ea typeface="Merriweather"/>
                <a:cs typeface="Merriweather"/>
                <a:sym typeface="Merriweather"/>
              </a:defRPr>
            </a:lvl7pPr>
            <a:lvl8pPr lvl="7">
              <a:spcBef>
                <a:spcPts val="0"/>
              </a:spcBef>
              <a:spcAft>
                <a:spcPts val="0"/>
              </a:spcAft>
              <a:buClr>
                <a:schemeClr val="dk1"/>
              </a:buClr>
              <a:buSzPts val="2800"/>
              <a:buFont typeface="Merriweather"/>
              <a:buNone/>
              <a:defRPr sz="2800">
                <a:solidFill>
                  <a:schemeClr val="dk1"/>
                </a:solidFill>
                <a:latin typeface="Merriweather"/>
                <a:ea typeface="Merriweather"/>
                <a:cs typeface="Merriweather"/>
                <a:sym typeface="Merriweather"/>
              </a:defRPr>
            </a:lvl8pPr>
            <a:lvl9pPr lvl="8">
              <a:spcBef>
                <a:spcPts val="0"/>
              </a:spcBef>
              <a:spcAft>
                <a:spcPts val="0"/>
              </a:spcAft>
              <a:buClr>
                <a:schemeClr val="dk1"/>
              </a:buClr>
              <a:buSzPts val="2800"/>
              <a:buFont typeface="Merriweather"/>
              <a:buNone/>
              <a:defRPr sz="2800">
                <a:solidFill>
                  <a:schemeClr val="dk1"/>
                </a:solidFill>
                <a:latin typeface="Merriweather"/>
                <a:ea typeface="Merriweather"/>
                <a:cs typeface="Merriweather"/>
                <a:sym typeface="Merriweather"/>
              </a:defRPr>
            </a:lvl9pPr>
          </a:lstStyle>
          <a:p/>
        </p:txBody>
      </p:sp>
      <p:sp>
        <p:nvSpPr>
          <p:cNvPr id="7" name="Google Shape;7;p1"/>
          <p:cNvSpPr txBox="1"/>
          <p:nvPr>
            <p:ph idx="1" type="body"/>
          </p:nvPr>
        </p:nvSpPr>
        <p:spPr>
          <a:xfrm>
            <a:off x="720800" y="1152475"/>
            <a:ext cx="7702500" cy="3416400"/>
          </a:xfrm>
          <a:prstGeom prst="rect">
            <a:avLst/>
          </a:prstGeom>
          <a:noFill/>
          <a:ln>
            <a:noFill/>
          </a:ln>
        </p:spPr>
        <p:txBody>
          <a:bodyPr anchorCtr="0" anchor="t" bIns="91425" lIns="91425" spcFirstLastPara="1" rIns="91425" wrap="square" tIns="91425">
            <a:noAutofit/>
          </a:bodyPr>
          <a:lstStyle>
            <a:lvl1pPr indent="-342900" lvl="0" marL="457200">
              <a:lnSpc>
                <a:spcPct val="100000"/>
              </a:lnSpc>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1pPr>
            <a:lvl2pPr indent="-317500" lvl="1" marL="914400">
              <a:lnSpc>
                <a:spcPct val="100000"/>
              </a:lnSpc>
              <a:spcBef>
                <a:spcPts val="0"/>
              </a:spcBef>
              <a:spcAft>
                <a:spcPts val="0"/>
              </a:spcAft>
              <a:buClr>
                <a:schemeClr val="dk1"/>
              </a:buClr>
              <a:buSzPts val="1400"/>
              <a:buFont typeface="Source Sans Pro"/>
              <a:buChar char="○"/>
              <a:defRPr>
                <a:solidFill>
                  <a:schemeClr val="dk1"/>
                </a:solidFill>
                <a:latin typeface="Source Sans Pro"/>
                <a:ea typeface="Source Sans Pro"/>
                <a:cs typeface="Source Sans Pro"/>
                <a:sym typeface="Source Sans Pro"/>
              </a:defRPr>
            </a:lvl2pPr>
            <a:lvl3pPr indent="-317500" lvl="2" marL="1371600">
              <a:lnSpc>
                <a:spcPct val="100000"/>
              </a:lnSpc>
              <a:spcBef>
                <a:spcPts val="0"/>
              </a:spcBef>
              <a:spcAft>
                <a:spcPts val="0"/>
              </a:spcAft>
              <a:buClr>
                <a:schemeClr val="dk1"/>
              </a:buClr>
              <a:buSzPts val="1400"/>
              <a:buFont typeface="Source Sans Pro"/>
              <a:buChar char="■"/>
              <a:defRPr>
                <a:solidFill>
                  <a:schemeClr val="dk1"/>
                </a:solidFill>
                <a:latin typeface="Source Sans Pro"/>
                <a:ea typeface="Source Sans Pro"/>
                <a:cs typeface="Source Sans Pro"/>
                <a:sym typeface="Source Sans Pro"/>
              </a:defRPr>
            </a:lvl3pPr>
            <a:lvl4pPr indent="-317500" lvl="3" marL="1828800">
              <a:lnSpc>
                <a:spcPct val="100000"/>
              </a:lnSpc>
              <a:spcBef>
                <a:spcPts val="0"/>
              </a:spcBef>
              <a:spcAft>
                <a:spcPts val="0"/>
              </a:spcAft>
              <a:buClr>
                <a:schemeClr val="dk1"/>
              </a:buClr>
              <a:buSzPts val="1400"/>
              <a:buFont typeface="Source Sans Pro"/>
              <a:buChar char="●"/>
              <a:defRPr>
                <a:solidFill>
                  <a:schemeClr val="dk1"/>
                </a:solidFill>
                <a:latin typeface="Source Sans Pro"/>
                <a:ea typeface="Source Sans Pro"/>
                <a:cs typeface="Source Sans Pro"/>
                <a:sym typeface="Source Sans Pro"/>
              </a:defRPr>
            </a:lvl4pPr>
            <a:lvl5pPr indent="-317500" lvl="4" marL="2286000">
              <a:lnSpc>
                <a:spcPct val="100000"/>
              </a:lnSpc>
              <a:spcBef>
                <a:spcPts val="0"/>
              </a:spcBef>
              <a:spcAft>
                <a:spcPts val="0"/>
              </a:spcAft>
              <a:buClr>
                <a:schemeClr val="dk1"/>
              </a:buClr>
              <a:buSzPts val="1400"/>
              <a:buFont typeface="Source Sans Pro"/>
              <a:buChar char="○"/>
              <a:defRPr>
                <a:solidFill>
                  <a:schemeClr val="dk1"/>
                </a:solidFill>
                <a:latin typeface="Source Sans Pro"/>
                <a:ea typeface="Source Sans Pro"/>
                <a:cs typeface="Source Sans Pro"/>
                <a:sym typeface="Source Sans Pro"/>
              </a:defRPr>
            </a:lvl5pPr>
            <a:lvl6pPr indent="-317500" lvl="5" marL="2743200">
              <a:lnSpc>
                <a:spcPct val="100000"/>
              </a:lnSpc>
              <a:spcBef>
                <a:spcPts val="0"/>
              </a:spcBef>
              <a:spcAft>
                <a:spcPts val="0"/>
              </a:spcAft>
              <a:buClr>
                <a:schemeClr val="dk1"/>
              </a:buClr>
              <a:buSzPts val="1400"/>
              <a:buFont typeface="Source Sans Pro"/>
              <a:buChar char="■"/>
              <a:defRPr>
                <a:solidFill>
                  <a:schemeClr val="dk1"/>
                </a:solidFill>
                <a:latin typeface="Source Sans Pro"/>
                <a:ea typeface="Source Sans Pro"/>
                <a:cs typeface="Source Sans Pro"/>
                <a:sym typeface="Source Sans Pro"/>
              </a:defRPr>
            </a:lvl6pPr>
            <a:lvl7pPr indent="-317500" lvl="6" marL="3200400">
              <a:lnSpc>
                <a:spcPct val="100000"/>
              </a:lnSpc>
              <a:spcBef>
                <a:spcPts val="0"/>
              </a:spcBef>
              <a:spcAft>
                <a:spcPts val="0"/>
              </a:spcAft>
              <a:buClr>
                <a:schemeClr val="dk1"/>
              </a:buClr>
              <a:buSzPts val="1400"/>
              <a:buFont typeface="Source Sans Pro"/>
              <a:buChar char="●"/>
              <a:defRPr>
                <a:solidFill>
                  <a:schemeClr val="dk1"/>
                </a:solidFill>
                <a:latin typeface="Source Sans Pro"/>
                <a:ea typeface="Source Sans Pro"/>
                <a:cs typeface="Source Sans Pro"/>
                <a:sym typeface="Source Sans Pro"/>
              </a:defRPr>
            </a:lvl7pPr>
            <a:lvl8pPr indent="-317500" lvl="7" marL="3657600">
              <a:lnSpc>
                <a:spcPct val="100000"/>
              </a:lnSpc>
              <a:spcBef>
                <a:spcPts val="0"/>
              </a:spcBef>
              <a:spcAft>
                <a:spcPts val="0"/>
              </a:spcAft>
              <a:buClr>
                <a:schemeClr val="dk1"/>
              </a:buClr>
              <a:buSzPts val="1400"/>
              <a:buFont typeface="Source Sans Pro"/>
              <a:buChar char="○"/>
              <a:defRPr>
                <a:solidFill>
                  <a:schemeClr val="dk1"/>
                </a:solidFill>
                <a:latin typeface="Source Sans Pro"/>
                <a:ea typeface="Source Sans Pro"/>
                <a:cs typeface="Source Sans Pro"/>
                <a:sym typeface="Source Sans Pro"/>
              </a:defRPr>
            </a:lvl8pPr>
            <a:lvl9pPr indent="-317500" lvl="8" marL="4114800">
              <a:lnSpc>
                <a:spcPct val="100000"/>
              </a:lnSpc>
              <a:spcBef>
                <a:spcPts val="0"/>
              </a:spcBef>
              <a:spcAft>
                <a:spcPts val="0"/>
              </a:spcAft>
              <a:buClr>
                <a:schemeClr val="dk1"/>
              </a:buClr>
              <a:buSzPts val="1400"/>
              <a:buFont typeface="Source Sans Pro"/>
              <a:buChar char="■"/>
              <a:defRPr>
                <a:solidFill>
                  <a:schemeClr val="dk1"/>
                </a:solidFill>
                <a:latin typeface="Source Sans Pro"/>
                <a:ea typeface="Source Sans Pro"/>
                <a:cs typeface="Source Sans Pro"/>
                <a:sym typeface="Source Sans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327">
          <p15:clr>
            <a:srgbClr val="EA4335"/>
          </p15:clr>
        </p15:guide>
        <p15:guide id="2" orient="horz" pos="2913">
          <p15:clr>
            <a:srgbClr val="EA4335"/>
          </p15:clr>
        </p15:guide>
        <p15:guide id="3" pos="454">
          <p15:clr>
            <a:srgbClr val="EA4335"/>
          </p15:clr>
        </p15:guide>
        <p15:guide id="4" pos="5306">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7.png"/><Relationship Id="rId4" Type="http://schemas.openxmlformats.org/officeDocument/2006/relationships/hyperlink" Target="https://drive.google.com/file/d/14RbLCzreAZzZDUBMkGXzPwdayCkfWx2C/view?usp=sharin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4.png"/><Relationship Id="rId4" Type="http://schemas.openxmlformats.org/officeDocument/2006/relationships/image" Target="../media/image2.png"/><Relationship Id="rId5"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image" Target="../media/image23.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9.xml"/><Relationship Id="rId3" Type="http://schemas.openxmlformats.org/officeDocument/2006/relationships/image" Target="../media/image16.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5.png"/><Relationship Id="rId7" Type="http://schemas.openxmlformats.org/officeDocument/2006/relationships/image" Target="../media/image10.png"/><Relationship Id="rId8"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20.png"/><Relationship Id="rId5" Type="http://schemas.openxmlformats.org/officeDocument/2006/relationships/image" Target="../media/image18.png"/><Relationship Id="rId6" Type="http://schemas.openxmlformats.org/officeDocument/2006/relationships/image" Target="../media/image17.png"/><Relationship Id="rId7"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33.png"/><Relationship Id="rId4" Type="http://schemas.openxmlformats.org/officeDocument/2006/relationships/image" Target="../media/image4.png"/><Relationship Id="rId5" Type="http://schemas.openxmlformats.org/officeDocument/2006/relationships/image" Target="../media/image36.png"/><Relationship Id="rId6"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19.png"/><Relationship Id="rId4" Type="http://schemas.openxmlformats.org/officeDocument/2006/relationships/image" Target="../media/image30.png"/><Relationship Id="rId5"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4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7.xml"/><Relationship Id="rId3" Type="http://schemas.openxmlformats.org/officeDocument/2006/relationships/image" Target="../media/image2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8.xml"/><Relationship Id="rId3"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9.xml"/><Relationship Id="rId3" Type="http://schemas.openxmlformats.org/officeDocument/2006/relationships/image" Target="../media/image3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0.xml"/><Relationship Id="rId3" Type="http://schemas.openxmlformats.org/officeDocument/2006/relationships/image" Target="../media/image2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1.xml"/><Relationship Id="rId3" Type="http://schemas.openxmlformats.org/officeDocument/2006/relationships/image" Target="../media/image2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2.xml"/><Relationship Id="rId3" Type="http://schemas.openxmlformats.org/officeDocument/2006/relationships/image" Target="../media/image40.png"/><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3.xml"/><Relationship Id="rId3" Type="http://schemas.openxmlformats.org/officeDocument/2006/relationships/image" Target="../media/image3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28.png"/><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3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3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44.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2" name="Shape 182"/>
        <p:cNvGrpSpPr/>
        <p:nvPr/>
      </p:nvGrpSpPr>
      <p:grpSpPr>
        <a:xfrm>
          <a:off x="0" y="0"/>
          <a:ext cx="0" cy="0"/>
          <a:chOff x="0" y="0"/>
          <a:chExt cx="0" cy="0"/>
        </a:xfrm>
      </p:grpSpPr>
      <p:sp>
        <p:nvSpPr>
          <p:cNvPr id="183" name="Google Shape;183;p35"/>
          <p:cNvSpPr txBox="1"/>
          <p:nvPr>
            <p:ph type="ctrTitle"/>
          </p:nvPr>
        </p:nvSpPr>
        <p:spPr>
          <a:xfrm>
            <a:off x="720800" y="2449250"/>
            <a:ext cx="7032900" cy="1763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MAR6833: Final Project Report</a:t>
            </a:r>
            <a:endParaRPr/>
          </a:p>
        </p:txBody>
      </p:sp>
      <p:sp>
        <p:nvSpPr>
          <p:cNvPr id="184" name="Google Shape;184;p35"/>
          <p:cNvSpPr txBox="1"/>
          <p:nvPr>
            <p:ph idx="1" type="subTitle"/>
          </p:nvPr>
        </p:nvSpPr>
        <p:spPr>
          <a:xfrm>
            <a:off x="720800" y="4249750"/>
            <a:ext cx="7032900" cy="3741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a:solidFill>
                  <a:srgbClr val="FFFFFF"/>
                </a:solidFill>
              </a:rPr>
              <a:t>Group 13</a:t>
            </a:r>
            <a:r>
              <a:rPr lang="en">
                <a:solidFill>
                  <a:srgbClr val="FFFFFF"/>
                </a:solidFill>
              </a:rPr>
              <a:t>: Gabrielle Guerrero, Zoe Hays, Jonathan Ortega, Marielle Paz, Claudia Vega</a:t>
            </a:r>
            <a:endParaRPr>
              <a:solidFill>
                <a:srgbClr val="FFFFFF"/>
              </a:solidFill>
            </a:endParaRPr>
          </a:p>
          <a:p>
            <a:pPr indent="0" lvl="0" marL="0" rtl="0" algn="l">
              <a:spcBef>
                <a:spcPts val="0"/>
              </a:spcBef>
              <a:spcAft>
                <a:spcPts val="0"/>
              </a:spcAft>
              <a:buNone/>
            </a:pPr>
            <a:r>
              <a:t/>
            </a:r>
            <a:endParaRPr/>
          </a:p>
        </p:txBody>
      </p:sp>
      <p:sp>
        <p:nvSpPr>
          <p:cNvPr id="185" name="Google Shape;185;p35"/>
          <p:cNvSpPr/>
          <p:nvPr/>
        </p:nvSpPr>
        <p:spPr>
          <a:xfrm>
            <a:off x="570650" y="1071700"/>
            <a:ext cx="300300" cy="10674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35"/>
          <p:cNvSpPr/>
          <p:nvPr/>
        </p:nvSpPr>
        <p:spPr>
          <a:xfrm>
            <a:off x="570650" y="519650"/>
            <a:ext cx="300300" cy="11520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35"/>
          <p:cNvSpPr/>
          <p:nvPr/>
        </p:nvSpPr>
        <p:spPr>
          <a:xfrm>
            <a:off x="8273050" y="2709250"/>
            <a:ext cx="300300" cy="1914600"/>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35"/>
          <p:cNvSpPr/>
          <p:nvPr/>
        </p:nvSpPr>
        <p:spPr>
          <a:xfrm rot="5400000">
            <a:off x="7148050" y="-353650"/>
            <a:ext cx="552000" cy="22986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35">
            <a:hlinkClick r:id="rId4"/>
          </p:cNvPr>
          <p:cNvSpPr txBox="1"/>
          <p:nvPr>
            <p:ph idx="1" type="subTitle"/>
          </p:nvPr>
        </p:nvSpPr>
        <p:spPr>
          <a:xfrm>
            <a:off x="6279700" y="594950"/>
            <a:ext cx="2288700" cy="401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u="sng"/>
              <a:t>Presentation Recording</a:t>
            </a:r>
            <a:endParaRPr sz="1400" u="sng"/>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93" name="Shape 193"/>
        <p:cNvGrpSpPr/>
        <p:nvPr/>
      </p:nvGrpSpPr>
      <p:grpSpPr>
        <a:xfrm>
          <a:off x="0" y="0"/>
          <a:ext cx="0" cy="0"/>
          <a:chOff x="0" y="0"/>
          <a:chExt cx="0" cy="0"/>
        </a:xfrm>
      </p:grpSpPr>
      <p:sp>
        <p:nvSpPr>
          <p:cNvPr id="194" name="Google Shape;194;p36"/>
          <p:cNvSpPr txBox="1"/>
          <p:nvPr>
            <p:ph type="title"/>
          </p:nvPr>
        </p:nvSpPr>
        <p:spPr>
          <a:xfrm>
            <a:off x="720800" y="749825"/>
            <a:ext cx="7702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000"/>
              <a:t>Agenda</a:t>
            </a:r>
            <a:endParaRPr sz="4000"/>
          </a:p>
        </p:txBody>
      </p:sp>
      <p:sp>
        <p:nvSpPr>
          <p:cNvPr id="195" name="Google Shape;195;p36"/>
          <p:cNvSpPr txBox="1"/>
          <p:nvPr>
            <p:ph idx="2" type="title"/>
          </p:nvPr>
        </p:nvSpPr>
        <p:spPr>
          <a:xfrm>
            <a:off x="1062475" y="1912450"/>
            <a:ext cx="790200" cy="733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01</a:t>
            </a:r>
            <a:endParaRPr/>
          </a:p>
        </p:txBody>
      </p:sp>
      <p:sp>
        <p:nvSpPr>
          <p:cNvPr id="196" name="Google Shape;196;p36"/>
          <p:cNvSpPr txBox="1"/>
          <p:nvPr>
            <p:ph idx="3" type="title"/>
          </p:nvPr>
        </p:nvSpPr>
        <p:spPr>
          <a:xfrm>
            <a:off x="1062475" y="3096100"/>
            <a:ext cx="720000" cy="498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02</a:t>
            </a:r>
            <a:endParaRPr/>
          </a:p>
        </p:txBody>
      </p:sp>
      <p:sp>
        <p:nvSpPr>
          <p:cNvPr id="197" name="Google Shape;197;p36"/>
          <p:cNvSpPr txBox="1"/>
          <p:nvPr>
            <p:ph idx="7" type="title"/>
          </p:nvPr>
        </p:nvSpPr>
        <p:spPr>
          <a:xfrm>
            <a:off x="4805575" y="2111050"/>
            <a:ext cx="720000" cy="498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03</a:t>
            </a:r>
            <a:endParaRPr/>
          </a:p>
        </p:txBody>
      </p:sp>
      <p:sp>
        <p:nvSpPr>
          <p:cNvPr id="198" name="Google Shape;198;p36"/>
          <p:cNvSpPr txBox="1"/>
          <p:nvPr>
            <p:ph idx="9" type="title"/>
          </p:nvPr>
        </p:nvSpPr>
        <p:spPr>
          <a:xfrm>
            <a:off x="4805575" y="3102850"/>
            <a:ext cx="720000" cy="498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04</a:t>
            </a:r>
            <a:endParaRPr/>
          </a:p>
        </p:txBody>
      </p:sp>
      <p:sp>
        <p:nvSpPr>
          <p:cNvPr id="199" name="Google Shape;199;p36"/>
          <p:cNvSpPr/>
          <p:nvPr/>
        </p:nvSpPr>
        <p:spPr>
          <a:xfrm rot="5400000">
            <a:off x="2925550" y="1004350"/>
            <a:ext cx="552000" cy="26976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36"/>
          <p:cNvSpPr txBox="1"/>
          <p:nvPr>
            <p:ph idx="1" type="subTitle"/>
          </p:nvPr>
        </p:nvSpPr>
        <p:spPr>
          <a:xfrm>
            <a:off x="1886050" y="2152438"/>
            <a:ext cx="2631000" cy="401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400"/>
              <a:t>Opportunity Identification</a:t>
            </a:r>
            <a:endParaRPr sz="1400"/>
          </a:p>
        </p:txBody>
      </p:sp>
      <p:sp>
        <p:nvSpPr>
          <p:cNvPr id="201" name="Google Shape;201;p36"/>
          <p:cNvSpPr/>
          <p:nvPr/>
        </p:nvSpPr>
        <p:spPr>
          <a:xfrm rot="5400000">
            <a:off x="2474375" y="2447350"/>
            <a:ext cx="552000" cy="17955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36"/>
          <p:cNvSpPr txBox="1"/>
          <p:nvPr>
            <p:ph idx="4" type="subTitle"/>
          </p:nvPr>
        </p:nvSpPr>
        <p:spPr>
          <a:xfrm>
            <a:off x="1928375" y="3144400"/>
            <a:ext cx="1644000" cy="401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400"/>
              <a:t>Concept Testing</a:t>
            </a:r>
            <a:endParaRPr sz="1400"/>
          </a:p>
        </p:txBody>
      </p:sp>
      <p:sp>
        <p:nvSpPr>
          <p:cNvPr id="203" name="Google Shape;203;p36"/>
          <p:cNvSpPr/>
          <p:nvPr/>
        </p:nvSpPr>
        <p:spPr>
          <a:xfrm rot="5400000">
            <a:off x="5947275" y="1655500"/>
            <a:ext cx="525900" cy="13692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36"/>
          <p:cNvSpPr txBox="1"/>
          <p:nvPr>
            <p:ph idx="8" type="subTitle"/>
          </p:nvPr>
        </p:nvSpPr>
        <p:spPr>
          <a:xfrm>
            <a:off x="5662575" y="2139400"/>
            <a:ext cx="1095300" cy="401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400"/>
              <a:t>Prototype</a:t>
            </a:r>
            <a:endParaRPr sz="1400"/>
          </a:p>
        </p:txBody>
      </p:sp>
      <p:sp>
        <p:nvSpPr>
          <p:cNvPr id="205" name="Google Shape;205;p36"/>
          <p:cNvSpPr/>
          <p:nvPr/>
        </p:nvSpPr>
        <p:spPr>
          <a:xfrm rot="5400000">
            <a:off x="5965050" y="2636350"/>
            <a:ext cx="582000" cy="14610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36"/>
          <p:cNvSpPr txBox="1"/>
          <p:nvPr>
            <p:ph idx="13" type="subTitle"/>
          </p:nvPr>
        </p:nvSpPr>
        <p:spPr>
          <a:xfrm>
            <a:off x="5664000" y="3153700"/>
            <a:ext cx="1184100" cy="401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400"/>
              <a:t>Go/ No-Go</a:t>
            </a:r>
            <a:endParaRPr sz="14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0" name="Shape 210"/>
        <p:cNvGrpSpPr/>
        <p:nvPr/>
      </p:nvGrpSpPr>
      <p:grpSpPr>
        <a:xfrm>
          <a:off x="0" y="0"/>
          <a:ext cx="0" cy="0"/>
          <a:chOff x="0" y="0"/>
          <a:chExt cx="0" cy="0"/>
        </a:xfrm>
      </p:grpSpPr>
      <p:sp>
        <p:nvSpPr>
          <p:cNvPr id="211" name="Google Shape;211;p37"/>
          <p:cNvSpPr/>
          <p:nvPr/>
        </p:nvSpPr>
        <p:spPr>
          <a:xfrm rot="5400000">
            <a:off x="3528850" y="-490350"/>
            <a:ext cx="899400" cy="6645900"/>
          </a:xfrm>
          <a:prstGeom prst="roundRect">
            <a:avLst>
              <a:gd fmla="val 4872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37"/>
          <p:cNvSpPr txBox="1"/>
          <p:nvPr>
            <p:ph type="title"/>
          </p:nvPr>
        </p:nvSpPr>
        <p:spPr>
          <a:xfrm>
            <a:off x="720800" y="2411700"/>
            <a:ext cx="6913200" cy="84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800"/>
              <a:t>Opportunity Identification</a:t>
            </a:r>
            <a:endParaRPr sz="3800"/>
          </a:p>
        </p:txBody>
      </p:sp>
      <p:sp>
        <p:nvSpPr>
          <p:cNvPr id="213" name="Google Shape;213;p37"/>
          <p:cNvSpPr txBox="1"/>
          <p:nvPr>
            <p:ph idx="2" type="title"/>
          </p:nvPr>
        </p:nvSpPr>
        <p:spPr>
          <a:xfrm>
            <a:off x="720800" y="1370650"/>
            <a:ext cx="4055400" cy="895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01</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8"/>
          <p:cNvSpPr txBox="1"/>
          <p:nvPr/>
        </p:nvSpPr>
        <p:spPr>
          <a:xfrm>
            <a:off x="454375" y="1466138"/>
            <a:ext cx="45987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Source Sans Pro"/>
                <a:ea typeface="Source Sans Pro"/>
                <a:cs typeface="Source Sans Pro"/>
                <a:sym typeface="Source Sans Pro"/>
              </a:rPr>
              <a:t>There is opportunity in this market as seen by the growth in the space.</a:t>
            </a:r>
            <a:endParaRPr sz="1200">
              <a:solidFill>
                <a:schemeClr val="dk1"/>
              </a:solidFill>
              <a:latin typeface="Source Sans Pro"/>
              <a:ea typeface="Source Sans Pro"/>
              <a:cs typeface="Source Sans Pro"/>
              <a:sym typeface="Source Sans Pro"/>
            </a:endParaRPr>
          </a:p>
          <a:p>
            <a:pPr indent="0" lvl="0" marL="0" rtl="0" algn="l">
              <a:spcBef>
                <a:spcPts val="0"/>
              </a:spcBef>
              <a:spcAft>
                <a:spcPts val="0"/>
              </a:spcAft>
              <a:buNone/>
            </a:pPr>
            <a:r>
              <a:t/>
            </a:r>
            <a:endParaRPr sz="1200">
              <a:solidFill>
                <a:schemeClr val="dk1"/>
              </a:solidFill>
              <a:latin typeface="Source Sans Pro"/>
              <a:ea typeface="Source Sans Pro"/>
              <a:cs typeface="Source Sans Pro"/>
              <a:sym typeface="Source Sans Pro"/>
            </a:endParaRPr>
          </a:p>
          <a:p>
            <a:pPr indent="0" lvl="0" marL="0" rtl="0" algn="l">
              <a:spcBef>
                <a:spcPts val="0"/>
              </a:spcBef>
              <a:spcAft>
                <a:spcPts val="0"/>
              </a:spcAft>
              <a:buNone/>
            </a:pPr>
            <a:r>
              <a:t/>
            </a:r>
            <a:endParaRPr sz="1200">
              <a:solidFill>
                <a:schemeClr val="dk1"/>
              </a:solidFill>
              <a:latin typeface="Source Sans Pro"/>
              <a:ea typeface="Source Sans Pro"/>
              <a:cs typeface="Source Sans Pro"/>
              <a:sym typeface="Source Sans Pro"/>
            </a:endParaRPr>
          </a:p>
          <a:p>
            <a:pPr indent="0" lvl="0" marL="0" rtl="0" algn="l">
              <a:spcBef>
                <a:spcPts val="0"/>
              </a:spcBef>
              <a:spcAft>
                <a:spcPts val="0"/>
              </a:spcAft>
              <a:buNone/>
            </a:pPr>
            <a:r>
              <a:rPr lang="en" sz="1200">
                <a:solidFill>
                  <a:schemeClr val="dk1"/>
                </a:solidFill>
                <a:latin typeface="Source Sans Pro"/>
                <a:ea typeface="Source Sans Pro"/>
                <a:cs typeface="Source Sans Pro"/>
                <a:sym typeface="Source Sans Pro"/>
              </a:rPr>
              <a:t>Currently the space is not very commoditized because the availability of planners have made it a utility</a:t>
            </a:r>
            <a:endParaRPr sz="1200">
              <a:solidFill>
                <a:schemeClr val="dk1"/>
              </a:solidFill>
              <a:latin typeface="Source Sans Pro"/>
              <a:ea typeface="Source Sans Pro"/>
              <a:cs typeface="Source Sans Pro"/>
              <a:sym typeface="Source Sans Pro"/>
            </a:endParaRPr>
          </a:p>
          <a:p>
            <a:pPr indent="0" lvl="0" marL="0" rtl="0" algn="l">
              <a:spcBef>
                <a:spcPts val="0"/>
              </a:spcBef>
              <a:spcAft>
                <a:spcPts val="0"/>
              </a:spcAft>
              <a:buNone/>
            </a:pPr>
            <a:r>
              <a:t/>
            </a:r>
            <a:endParaRPr sz="1200">
              <a:solidFill>
                <a:schemeClr val="dk1"/>
              </a:solidFill>
              <a:latin typeface="Source Sans Pro"/>
              <a:ea typeface="Source Sans Pro"/>
              <a:cs typeface="Source Sans Pro"/>
              <a:sym typeface="Source Sans Pro"/>
            </a:endParaRPr>
          </a:p>
          <a:p>
            <a:pPr indent="0" lvl="0" marL="0" rtl="0" algn="l">
              <a:spcBef>
                <a:spcPts val="0"/>
              </a:spcBef>
              <a:spcAft>
                <a:spcPts val="0"/>
              </a:spcAft>
              <a:buNone/>
            </a:pPr>
            <a:r>
              <a:t/>
            </a:r>
            <a:endParaRPr sz="1200">
              <a:solidFill>
                <a:schemeClr val="dk1"/>
              </a:solidFill>
              <a:latin typeface="Source Sans Pro"/>
              <a:ea typeface="Source Sans Pro"/>
              <a:cs typeface="Source Sans Pro"/>
              <a:sym typeface="Source Sans Pro"/>
            </a:endParaRPr>
          </a:p>
          <a:p>
            <a:pPr indent="0" lvl="0" marL="0" rtl="0" algn="l">
              <a:spcBef>
                <a:spcPts val="0"/>
              </a:spcBef>
              <a:spcAft>
                <a:spcPts val="0"/>
              </a:spcAft>
              <a:buNone/>
            </a:pPr>
            <a:r>
              <a:rPr lang="en" sz="1200">
                <a:solidFill>
                  <a:schemeClr val="dk1"/>
                </a:solidFill>
                <a:latin typeface="Source Sans Pro"/>
                <a:ea typeface="Source Sans Pro"/>
                <a:cs typeface="Source Sans Pro"/>
                <a:sym typeface="Source Sans Pro"/>
              </a:rPr>
              <a:t>New innovations for planners include:</a:t>
            </a:r>
            <a:endParaRPr sz="1200">
              <a:solidFill>
                <a:schemeClr val="dk1"/>
              </a:solidFill>
              <a:latin typeface="Source Sans Pro"/>
              <a:ea typeface="Source Sans Pro"/>
              <a:cs typeface="Source Sans Pro"/>
              <a:sym typeface="Source Sans Pro"/>
            </a:endParaRPr>
          </a:p>
          <a:p>
            <a:pPr indent="-304800" lvl="0" marL="457200" rtl="0" algn="l">
              <a:spcBef>
                <a:spcPts val="0"/>
              </a:spcBef>
              <a:spcAft>
                <a:spcPts val="0"/>
              </a:spcAft>
              <a:buClr>
                <a:schemeClr val="dk1"/>
              </a:buClr>
              <a:buSzPts val="1200"/>
              <a:buFont typeface="Source Sans Pro"/>
              <a:buChar char="-"/>
            </a:pPr>
            <a:r>
              <a:rPr lang="en" sz="1200">
                <a:solidFill>
                  <a:schemeClr val="dk1"/>
                </a:solidFill>
                <a:latin typeface="Source Sans Pro"/>
                <a:ea typeface="Source Sans Pro"/>
                <a:cs typeface="Source Sans Pro"/>
                <a:sym typeface="Source Sans Pro"/>
              </a:rPr>
              <a:t>T</a:t>
            </a:r>
            <a:r>
              <a:rPr lang="en" sz="1200">
                <a:solidFill>
                  <a:schemeClr val="dk1"/>
                </a:solidFill>
                <a:latin typeface="Source Sans Pro"/>
                <a:ea typeface="Source Sans Pro"/>
                <a:cs typeface="Source Sans Pro"/>
                <a:sym typeface="Source Sans Pro"/>
              </a:rPr>
              <a:t>he ability for the apps work with other features and apps on your phone</a:t>
            </a:r>
            <a:endParaRPr sz="1200">
              <a:solidFill>
                <a:schemeClr val="dk1"/>
              </a:solidFill>
              <a:latin typeface="Source Sans Pro"/>
              <a:ea typeface="Source Sans Pro"/>
              <a:cs typeface="Source Sans Pro"/>
              <a:sym typeface="Source Sans Pro"/>
            </a:endParaRPr>
          </a:p>
          <a:p>
            <a:pPr indent="-304800" lvl="0" marL="457200" rtl="0" algn="l">
              <a:spcBef>
                <a:spcPts val="0"/>
              </a:spcBef>
              <a:spcAft>
                <a:spcPts val="0"/>
              </a:spcAft>
              <a:buClr>
                <a:schemeClr val="dk1"/>
              </a:buClr>
              <a:buSzPts val="1200"/>
              <a:buFont typeface="Source Sans Pro"/>
              <a:buChar char="-"/>
            </a:pPr>
            <a:r>
              <a:rPr lang="en" sz="1200">
                <a:solidFill>
                  <a:schemeClr val="dk1"/>
                </a:solidFill>
                <a:latin typeface="Source Sans Pro"/>
                <a:ea typeface="Source Sans Pro"/>
                <a:cs typeface="Source Sans Pro"/>
                <a:sym typeface="Source Sans Pro"/>
              </a:rPr>
              <a:t>Customized notifications and smart reminders</a:t>
            </a:r>
            <a:endParaRPr sz="1200">
              <a:solidFill>
                <a:schemeClr val="dk1"/>
              </a:solidFill>
              <a:latin typeface="Source Sans Pro"/>
              <a:ea typeface="Source Sans Pro"/>
              <a:cs typeface="Source Sans Pro"/>
              <a:sym typeface="Source Sans Pro"/>
            </a:endParaRPr>
          </a:p>
          <a:p>
            <a:pPr indent="-304800" lvl="0" marL="457200" rtl="0" algn="l">
              <a:spcBef>
                <a:spcPts val="0"/>
              </a:spcBef>
              <a:spcAft>
                <a:spcPts val="0"/>
              </a:spcAft>
              <a:buClr>
                <a:schemeClr val="dk1"/>
              </a:buClr>
              <a:buSzPts val="1200"/>
              <a:buFont typeface="Source Sans Pro"/>
              <a:buChar char="-"/>
            </a:pPr>
            <a:r>
              <a:rPr lang="en" sz="1200">
                <a:solidFill>
                  <a:schemeClr val="dk1"/>
                </a:solidFill>
                <a:latin typeface="Source Sans Pro"/>
                <a:ea typeface="Source Sans Pro"/>
                <a:cs typeface="Source Sans Pro"/>
                <a:sym typeface="Source Sans Pro"/>
              </a:rPr>
              <a:t> Habit Tracking</a:t>
            </a:r>
            <a:endParaRPr sz="1200">
              <a:solidFill>
                <a:schemeClr val="dk1"/>
              </a:solidFill>
              <a:latin typeface="Source Sans Pro"/>
              <a:ea typeface="Source Sans Pro"/>
              <a:cs typeface="Source Sans Pro"/>
              <a:sym typeface="Source Sans Pro"/>
            </a:endParaRPr>
          </a:p>
          <a:p>
            <a:pPr indent="0" lvl="0" marL="0" rtl="0" algn="l">
              <a:spcBef>
                <a:spcPts val="0"/>
              </a:spcBef>
              <a:spcAft>
                <a:spcPts val="0"/>
              </a:spcAft>
              <a:buNone/>
            </a:pPr>
            <a:r>
              <a:t/>
            </a:r>
            <a:endParaRPr sz="1200">
              <a:solidFill>
                <a:schemeClr val="dk1"/>
              </a:solidFill>
              <a:latin typeface="Source Sans Pro"/>
              <a:ea typeface="Source Sans Pro"/>
              <a:cs typeface="Source Sans Pro"/>
              <a:sym typeface="Source Sans Pro"/>
            </a:endParaRPr>
          </a:p>
          <a:p>
            <a:pPr indent="0" lvl="0" marL="0" rtl="0" algn="l">
              <a:spcBef>
                <a:spcPts val="0"/>
              </a:spcBef>
              <a:spcAft>
                <a:spcPts val="0"/>
              </a:spcAft>
              <a:buClr>
                <a:schemeClr val="dk1"/>
              </a:buClr>
              <a:buSzPts val="1100"/>
              <a:buFont typeface="Arial"/>
              <a:buNone/>
            </a:pPr>
            <a:r>
              <a:t/>
            </a:r>
            <a:endParaRPr sz="1200">
              <a:solidFill>
                <a:schemeClr val="lt1"/>
              </a:solidFill>
              <a:latin typeface="Source Sans Pro"/>
              <a:ea typeface="Source Sans Pro"/>
              <a:cs typeface="Source Sans Pro"/>
              <a:sym typeface="Source Sans Pro"/>
            </a:endParaRPr>
          </a:p>
        </p:txBody>
      </p:sp>
      <p:sp>
        <p:nvSpPr>
          <p:cNvPr id="219" name="Google Shape;219;p38"/>
          <p:cNvSpPr txBox="1"/>
          <p:nvPr/>
        </p:nvSpPr>
        <p:spPr>
          <a:xfrm>
            <a:off x="397800" y="142550"/>
            <a:ext cx="8348400" cy="1323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700">
                <a:solidFill>
                  <a:schemeClr val="lt2"/>
                </a:solidFill>
                <a:latin typeface="Merriweather"/>
                <a:ea typeface="Merriweather"/>
                <a:cs typeface="Merriweather"/>
                <a:sym typeface="Merriweather"/>
              </a:rPr>
              <a:t>Market Growth</a:t>
            </a:r>
            <a:endParaRPr sz="3700">
              <a:solidFill>
                <a:schemeClr val="lt2"/>
              </a:solidFill>
              <a:latin typeface="Merriweather"/>
              <a:ea typeface="Merriweather"/>
              <a:cs typeface="Merriweather"/>
              <a:sym typeface="Merriweather"/>
            </a:endParaRPr>
          </a:p>
          <a:p>
            <a:pPr indent="457200" lvl="0" marL="0" rtl="0" algn="l">
              <a:spcBef>
                <a:spcPts val="0"/>
              </a:spcBef>
              <a:spcAft>
                <a:spcPts val="0"/>
              </a:spcAft>
              <a:buNone/>
            </a:pPr>
            <a:r>
              <a:rPr lang="en" sz="3700">
                <a:solidFill>
                  <a:schemeClr val="lt2"/>
                </a:solidFill>
                <a:latin typeface="Merriweather"/>
                <a:ea typeface="Merriweather"/>
                <a:cs typeface="Merriweather"/>
                <a:sym typeface="Merriweather"/>
              </a:rPr>
              <a:t>&amp; Expansion</a:t>
            </a:r>
            <a:endParaRPr/>
          </a:p>
        </p:txBody>
      </p:sp>
      <p:pic>
        <p:nvPicPr>
          <p:cNvPr id="220" name="Google Shape;220;p38"/>
          <p:cNvPicPr preferRelativeResize="0"/>
          <p:nvPr/>
        </p:nvPicPr>
        <p:blipFill>
          <a:blip r:embed="rId3">
            <a:alphaModFix/>
          </a:blip>
          <a:stretch>
            <a:fillRect/>
          </a:stretch>
        </p:blipFill>
        <p:spPr>
          <a:xfrm>
            <a:off x="4975275" y="147625"/>
            <a:ext cx="3932100" cy="484824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24" name="Shape 224"/>
        <p:cNvGrpSpPr/>
        <p:nvPr/>
      </p:nvGrpSpPr>
      <p:grpSpPr>
        <a:xfrm>
          <a:off x="0" y="0"/>
          <a:ext cx="0" cy="0"/>
          <a:chOff x="0" y="0"/>
          <a:chExt cx="0" cy="0"/>
        </a:xfrm>
      </p:grpSpPr>
      <p:sp>
        <p:nvSpPr>
          <p:cNvPr id="225" name="Google Shape;225;p39"/>
          <p:cNvSpPr txBox="1"/>
          <p:nvPr>
            <p:ph type="title"/>
          </p:nvPr>
        </p:nvSpPr>
        <p:spPr>
          <a:xfrm>
            <a:off x="1368525" y="2163150"/>
            <a:ext cx="6205500" cy="817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Survey and Empathic Design</a:t>
            </a:r>
            <a:endParaRPr/>
          </a:p>
        </p:txBody>
      </p:sp>
      <p:sp>
        <p:nvSpPr>
          <p:cNvPr id="226" name="Google Shape;226;p39"/>
          <p:cNvSpPr/>
          <p:nvPr/>
        </p:nvSpPr>
        <p:spPr>
          <a:xfrm>
            <a:off x="8273050" y="3471850"/>
            <a:ext cx="300300" cy="11520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39"/>
          <p:cNvSpPr/>
          <p:nvPr/>
        </p:nvSpPr>
        <p:spPr>
          <a:xfrm>
            <a:off x="8273050" y="3309200"/>
            <a:ext cx="300300" cy="5520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39"/>
          <p:cNvSpPr/>
          <p:nvPr/>
        </p:nvSpPr>
        <p:spPr>
          <a:xfrm rot="-5400000">
            <a:off x="1756900" y="-503950"/>
            <a:ext cx="300300" cy="20472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39"/>
          <p:cNvSpPr/>
          <p:nvPr/>
        </p:nvSpPr>
        <p:spPr>
          <a:xfrm rot="-5400000">
            <a:off x="1056050" y="34250"/>
            <a:ext cx="300300" cy="9708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40"/>
          <p:cNvSpPr txBox="1"/>
          <p:nvPr>
            <p:ph type="title"/>
          </p:nvPr>
        </p:nvSpPr>
        <p:spPr>
          <a:xfrm>
            <a:off x="720800" y="445025"/>
            <a:ext cx="7702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rPr>
              <a:t>Observations</a:t>
            </a:r>
            <a:endParaRPr>
              <a:solidFill>
                <a:schemeClr val="accent1"/>
              </a:solidFill>
            </a:endParaRPr>
          </a:p>
        </p:txBody>
      </p:sp>
      <p:sp>
        <p:nvSpPr>
          <p:cNvPr id="235" name="Google Shape;235;p40"/>
          <p:cNvSpPr txBox="1"/>
          <p:nvPr>
            <p:ph idx="1" type="subTitle"/>
          </p:nvPr>
        </p:nvSpPr>
        <p:spPr>
          <a:xfrm>
            <a:off x="1268238" y="2687650"/>
            <a:ext cx="3004500" cy="401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236" name="Google Shape;236;p40"/>
          <p:cNvSpPr txBox="1"/>
          <p:nvPr>
            <p:ph idx="3" type="subTitle"/>
          </p:nvPr>
        </p:nvSpPr>
        <p:spPr>
          <a:xfrm>
            <a:off x="4871259" y="2687650"/>
            <a:ext cx="3004500" cy="401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237" name="Google Shape;237;p40"/>
          <p:cNvPicPr preferRelativeResize="0"/>
          <p:nvPr/>
        </p:nvPicPr>
        <p:blipFill rotWithShape="1">
          <a:blip r:embed="rId3">
            <a:alphaModFix/>
          </a:blip>
          <a:srcRect b="0" l="11433" r="0" t="0"/>
          <a:stretch/>
        </p:blipFill>
        <p:spPr>
          <a:xfrm>
            <a:off x="5172737" y="1170525"/>
            <a:ext cx="3927974" cy="3097475"/>
          </a:xfrm>
          <a:prstGeom prst="rect">
            <a:avLst/>
          </a:prstGeom>
          <a:noFill/>
          <a:ln>
            <a:noFill/>
          </a:ln>
        </p:spPr>
      </p:pic>
      <p:sp>
        <p:nvSpPr>
          <p:cNvPr id="238" name="Google Shape;238;p40"/>
          <p:cNvSpPr txBox="1"/>
          <p:nvPr>
            <p:ph idx="4294967295" type="subTitle"/>
          </p:nvPr>
        </p:nvSpPr>
        <p:spPr>
          <a:xfrm>
            <a:off x="5741425" y="4274650"/>
            <a:ext cx="279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 ranked attributes and #10 ranked attributes</a:t>
            </a:r>
            <a:endParaRPr/>
          </a:p>
        </p:txBody>
      </p:sp>
      <p:pic>
        <p:nvPicPr>
          <p:cNvPr id="239" name="Google Shape;239;p40"/>
          <p:cNvPicPr preferRelativeResize="0"/>
          <p:nvPr/>
        </p:nvPicPr>
        <p:blipFill>
          <a:blip r:embed="rId4">
            <a:alphaModFix/>
          </a:blip>
          <a:stretch>
            <a:fillRect/>
          </a:stretch>
        </p:blipFill>
        <p:spPr>
          <a:xfrm>
            <a:off x="505188" y="1406475"/>
            <a:ext cx="4530625" cy="629925"/>
          </a:xfrm>
          <a:prstGeom prst="rect">
            <a:avLst/>
          </a:prstGeom>
          <a:noFill/>
          <a:ln>
            <a:noFill/>
          </a:ln>
        </p:spPr>
      </p:pic>
      <p:pic>
        <p:nvPicPr>
          <p:cNvPr id="240" name="Google Shape;240;p40"/>
          <p:cNvPicPr preferRelativeResize="0"/>
          <p:nvPr/>
        </p:nvPicPr>
        <p:blipFill>
          <a:blip r:embed="rId5">
            <a:alphaModFix/>
          </a:blip>
          <a:stretch>
            <a:fillRect/>
          </a:stretch>
        </p:blipFill>
        <p:spPr>
          <a:xfrm>
            <a:off x="462775" y="2976200"/>
            <a:ext cx="4530621" cy="629925"/>
          </a:xfrm>
          <a:prstGeom prst="rect">
            <a:avLst/>
          </a:prstGeom>
          <a:noFill/>
          <a:ln>
            <a:noFill/>
          </a:ln>
        </p:spPr>
      </p:pic>
      <p:sp>
        <p:nvSpPr>
          <p:cNvPr id="241" name="Google Shape;241;p40"/>
          <p:cNvSpPr txBox="1"/>
          <p:nvPr/>
        </p:nvSpPr>
        <p:spPr>
          <a:xfrm>
            <a:off x="592850" y="3464775"/>
            <a:ext cx="4278300" cy="895800"/>
          </a:xfrm>
          <a:prstGeom prst="rect">
            <a:avLst/>
          </a:prstGeom>
          <a:noFill/>
          <a:ln>
            <a:noFill/>
          </a:ln>
        </p:spPr>
        <p:txBody>
          <a:bodyPr anchorCtr="0" anchor="t" bIns="91425" lIns="91425" spcFirstLastPara="1" rIns="91425" wrap="square" tIns="91425">
            <a:spAutoFit/>
          </a:bodyPr>
          <a:lstStyle/>
          <a:p>
            <a:pPr indent="-317500" lvl="0" marL="457200" rtl="0" algn="l">
              <a:lnSpc>
                <a:spcPct val="115000"/>
              </a:lnSpc>
              <a:spcBef>
                <a:spcPts val="0"/>
              </a:spcBef>
              <a:spcAft>
                <a:spcPts val="0"/>
              </a:spcAft>
              <a:buClr>
                <a:srgbClr val="1A2C40"/>
              </a:buClr>
              <a:buSzPts val="1400"/>
              <a:buFont typeface="Times New Roman"/>
              <a:buChar char="●"/>
            </a:pPr>
            <a:r>
              <a:rPr lang="en">
                <a:solidFill>
                  <a:srgbClr val="1A2C40"/>
                </a:solidFill>
                <a:latin typeface="Times New Roman"/>
                <a:ea typeface="Times New Roman"/>
                <a:cs typeface="Times New Roman"/>
                <a:sym typeface="Times New Roman"/>
              </a:rPr>
              <a:t>Individuals most efficient working environment and resources are tailored to their </a:t>
            </a:r>
            <a:r>
              <a:rPr i="1" lang="en">
                <a:solidFill>
                  <a:srgbClr val="1A2C40"/>
                </a:solidFill>
                <a:latin typeface="Times New Roman"/>
                <a:ea typeface="Times New Roman"/>
                <a:cs typeface="Times New Roman"/>
                <a:sym typeface="Times New Roman"/>
              </a:rPr>
              <a:t>specific needs and simple to use</a:t>
            </a:r>
            <a:r>
              <a:rPr lang="en">
                <a:solidFill>
                  <a:srgbClr val="1A2C40"/>
                </a:solidFill>
                <a:latin typeface="Times New Roman"/>
                <a:ea typeface="Times New Roman"/>
                <a:cs typeface="Times New Roman"/>
                <a:sym typeface="Times New Roman"/>
              </a:rPr>
              <a:t>.</a:t>
            </a:r>
            <a:endParaRPr>
              <a:solidFill>
                <a:srgbClr val="1A2C40"/>
              </a:solidFill>
              <a:latin typeface="Times New Roman"/>
              <a:ea typeface="Times New Roman"/>
              <a:cs typeface="Times New Roman"/>
              <a:sym typeface="Times New Roman"/>
            </a:endParaRPr>
          </a:p>
        </p:txBody>
      </p:sp>
      <p:sp>
        <p:nvSpPr>
          <p:cNvPr id="242" name="Google Shape;242;p40"/>
          <p:cNvSpPr txBox="1"/>
          <p:nvPr/>
        </p:nvSpPr>
        <p:spPr>
          <a:xfrm>
            <a:off x="592850" y="1832600"/>
            <a:ext cx="4443000" cy="895800"/>
          </a:xfrm>
          <a:prstGeom prst="rect">
            <a:avLst/>
          </a:prstGeom>
          <a:noFill/>
          <a:ln>
            <a:noFill/>
          </a:ln>
        </p:spPr>
        <p:txBody>
          <a:bodyPr anchorCtr="0" anchor="t" bIns="91425" lIns="91425" spcFirstLastPara="1" rIns="91425" wrap="square" tIns="91425">
            <a:spAutoFit/>
          </a:bodyPr>
          <a:lstStyle/>
          <a:p>
            <a:pPr indent="-317500" lvl="0" marL="457200" rtl="0" algn="l">
              <a:lnSpc>
                <a:spcPct val="115000"/>
              </a:lnSpc>
              <a:spcBef>
                <a:spcPts val="0"/>
              </a:spcBef>
              <a:spcAft>
                <a:spcPts val="0"/>
              </a:spcAft>
              <a:buClr>
                <a:srgbClr val="1A2C40"/>
              </a:buClr>
              <a:buSzPts val="1400"/>
              <a:buFont typeface="Times New Roman"/>
              <a:buChar char="●"/>
            </a:pPr>
            <a:r>
              <a:rPr lang="en">
                <a:solidFill>
                  <a:srgbClr val="1A2C40"/>
                </a:solidFill>
                <a:latin typeface="Times New Roman"/>
                <a:ea typeface="Times New Roman"/>
                <a:cs typeface="Times New Roman"/>
                <a:sym typeface="Times New Roman"/>
              </a:rPr>
              <a:t>People with </a:t>
            </a:r>
            <a:r>
              <a:rPr i="1" lang="en">
                <a:solidFill>
                  <a:srgbClr val="1A2C40"/>
                </a:solidFill>
                <a:latin typeface="Times New Roman"/>
                <a:ea typeface="Times New Roman"/>
                <a:cs typeface="Times New Roman"/>
                <a:sym typeface="Times New Roman"/>
              </a:rPr>
              <a:t>definitive/tangible lists</a:t>
            </a:r>
            <a:r>
              <a:rPr lang="en">
                <a:solidFill>
                  <a:srgbClr val="1A2C40"/>
                </a:solidFill>
                <a:latin typeface="Times New Roman"/>
                <a:ea typeface="Times New Roman"/>
                <a:cs typeface="Times New Roman"/>
                <a:sym typeface="Times New Roman"/>
              </a:rPr>
              <a:t> of things to do were actively working to complete it and would reference their list occasionally.</a:t>
            </a:r>
            <a:endParaRPr>
              <a:solidFill>
                <a:srgbClr val="1A2C40"/>
              </a:solidFill>
              <a:latin typeface="Times New Roman"/>
              <a:ea typeface="Times New Roman"/>
              <a:cs typeface="Times New Roman"/>
              <a:sym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41"/>
          <p:cNvSpPr txBox="1"/>
          <p:nvPr>
            <p:ph idx="1" type="subTitle"/>
          </p:nvPr>
        </p:nvSpPr>
        <p:spPr>
          <a:xfrm>
            <a:off x="896775" y="2724175"/>
            <a:ext cx="2187600" cy="401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248" name="Google Shape;248;p41"/>
          <p:cNvSpPr txBox="1"/>
          <p:nvPr>
            <p:ph idx="3" type="subTitle"/>
          </p:nvPr>
        </p:nvSpPr>
        <p:spPr>
          <a:xfrm>
            <a:off x="3520088" y="2724175"/>
            <a:ext cx="2187600" cy="401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249" name="Google Shape;249;p41"/>
          <p:cNvSpPr txBox="1"/>
          <p:nvPr>
            <p:ph idx="5" type="subTitle"/>
          </p:nvPr>
        </p:nvSpPr>
        <p:spPr>
          <a:xfrm>
            <a:off x="6059638" y="2724175"/>
            <a:ext cx="2187600" cy="401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250" name="Google Shape;250;p41"/>
          <p:cNvSpPr txBox="1"/>
          <p:nvPr>
            <p:ph type="title"/>
          </p:nvPr>
        </p:nvSpPr>
        <p:spPr>
          <a:xfrm>
            <a:off x="369400" y="278025"/>
            <a:ext cx="7702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Observations</a:t>
            </a:r>
            <a:endParaRPr/>
          </a:p>
        </p:txBody>
      </p:sp>
      <p:pic>
        <p:nvPicPr>
          <p:cNvPr id="251" name="Google Shape;251;p41"/>
          <p:cNvPicPr preferRelativeResize="0"/>
          <p:nvPr/>
        </p:nvPicPr>
        <p:blipFill rotWithShape="1">
          <a:blip r:embed="rId3">
            <a:alphaModFix/>
          </a:blip>
          <a:srcRect b="0" l="21375" r="22015" t="10984"/>
          <a:stretch/>
        </p:blipFill>
        <p:spPr>
          <a:xfrm>
            <a:off x="452900" y="1153375"/>
            <a:ext cx="3341674" cy="2994150"/>
          </a:xfrm>
          <a:prstGeom prst="rect">
            <a:avLst/>
          </a:prstGeom>
          <a:noFill/>
          <a:ln>
            <a:noFill/>
          </a:ln>
        </p:spPr>
      </p:pic>
      <p:sp>
        <p:nvSpPr>
          <p:cNvPr id="252" name="Google Shape;252;p41"/>
          <p:cNvSpPr txBox="1"/>
          <p:nvPr>
            <p:ph idx="4" type="subTitle"/>
          </p:nvPr>
        </p:nvSpPr>
        <p:spPr>
          <a:xfrm>
            <a:off x="575986" y="4147525"/>
            <a:ext cx="3004500" cy="795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t>
            </a:r>
            <a:r>
              <a:rPr lang="en"/>
              <a:t> of times respondents pick up their phone during 1 hour of studying</a:t>
            </a:r>
            <a:endParaRPr/>
          </a:p>
        </p:txBody>
      </p:sp>
      <p:pic>
        <p:nvPicPr>
          <p:cNvPr id="253" name="Google Shape;253;p41"/>
          <p:cNvPicPr preferRelativeResize="0"/>
          <p:nvPr/>
        </p:nvPicPr>
        <p:blipFill>
          <a:blip r:embed="rId4">
            <a:alphaModFix/>
          </a:blip>
          <a:stretch>
            <a:fillRect/>
          </a:stretch>
        </p:blipFill>
        <p:spPr>
          <a:xfrm>
            <a:off x="4198363" y="1808750"/>
            <a:ext cx="4374525" cy="667400"/>
          </a:xfrm>
          <a:prstGeom prst="rect">
            <a:avLst/>
          </a:prstGeom>
          <a:noFill/>
          <a:ln>
            <a:noFill/>
          </a:ln>
        </p:spPr>
      </p:pic>
      <p:sp>
        <p:nvSpPr>
          <p:cNvPr id="254" name="Google Shape;254;p41"/>
          <p:cNvSpPr txBox="1"/>
          <p:nvPr/>
        </p:nvSpPr>
        <p:spPr>
          <a:xfrm>
            <a:off x="4311563" y="2429800"/>
            <a:ext cx="4148100" cy="1143600"/>
          </a:xfrm>
          <a:prstGeom prst="rect">
            <a:avLst/>
          </a:prstGeom>
          <a:noFill/>
          <a:ln>
            <a:noFill/>
          </a:ln>
        </p:spPr>
        <p:txBody>
          <a:bodyPr anchorCtr="0" anchor="t" bIns="91425" lIns="91425" spcFirstLastPara="1" rIns="91425" wrap="square" tIns="91425">
            <a:spAutoFit/>
          </a:bodyPr>
          <a:lstStyle/>
          <a:p>
            <a:pPr indent="-317500" lvl="0" marL="457200" rtl="0" algn="l">
              <a:lnSpc>
                <a:spcPct val="115000"/>
              </a:lnSpc>
              <a:spcBef>
                <a:spcPts val="0"/>
              </a:spcBef>
              <a:spcAft>
                <a:spcPts val="0"/>
              </a:spcAft>
              <a:buClr>
                <a:srgbClr val="1A2C40"/>
              </a:buClr>
              <a:buSzPts val="1400"/>
              <a:buFont typeface="Times New Roman"/>
              <a:buChar char="●"/>
            </a:pPr>
            <a:r>
              <a:rPr lang="en">
                <a:solidFill>
                  <a:srgbClr val="1A2C40"/>
                </a:solidFill>
                <a:latin typeface="Times New Roman"/>
                <a:ea typeface="Times New Roman"/>
                <a:cs typeface="Times New Roman"/>
                <a:sym typeface="Times New Roman"/>
              </a:rPr>
              <a:t>Most students used their phones after 16-35 minutes of studying, 5-20 minutes before going back to their studies, and more than 15 minutes before starting. </a:t>
            </a:r>
            <a:endParaRPr>
              <a:solidFill>
                <a:srgbClr val="1A2C40"/>
              </a:solidFill>
              <a:latin typeface="Times New Roman"/>
              <a:ea typeface="Times New Roman"/>
              <a:cs typeface="Times New Roman"/>
              <a:sym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42"/>
          <p:cNvSpPr txBox="1"/>
          <p:nvPr>
            <p:ph idx="1" type="subTitle"/>
          </p:nvPr>
        </p:nvSpPr>
        <p:spPr>
          <a:xfrm>
            <a:off x="896775" y="2724175"/>
            <a:ext cx="2187600" cy="401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260" name="Google Shape;260;p42"/>
          <p:cNvSpPr txBox="1"/>
          <p:nvPr>
            <p:ph idx="3" type="subTitle"/>
          </p:nvPr>
        </p:nvSpPr>
        <p:spPr>
          <a:xfrm>
            <a:off x="3520088" y="2724175"/>
            <a:ext cx="2187600" cy="401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261" name="Google Shape;261;p42"/>
          <p:cNvSpPr txBox="1"/>
          <p:nvPr>
            <p:ph idx="5" type="subTitle"/>
          </p:nvPr>
        </p:nvSpPr>
        <p:spPr>
          <a:xfrm>
            <a:off x="6059638" y="2724175"/>
            <a:ext cx="2187600" cy="401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262" name="Google Shape;262;p42"/>
          <p:cNvPicPr preferRelativeResize="0"/>
          <p:nvPr/>
        </p:nvPicPr>
        <p:blipFill rotWithShape="1">
          <a:blip r:embed="rId3">
            <a:alphaModFix/>
          </a:blip>
          <a:srcRect b="8051" l="6313" r="8026" t="4710"/>
          <a:stretch/>
        </p:blipFill>
        <p:spPr>
          <a:xfrm>
            <a:off x="4870750" y="1012325"/>
            <a:ext cx="3518344" cy="3097475"/>
          </a:xfrm>
          <a:prstGeom prst="rect">
            <a:avLst/>
          </a:prstGeom>
          <a:noFill/>
          <a:ln>
            <a:noFill/>
          </a:ln>
        </p:spPr>
      </p:pic>
      <p:sp>
        <p:nvSpPr>
          <p:cNvPr id="263" name="Google Shape;263;p42"/>
          <p:cNvSpPr txBox="1"/>
          <p:nvPr>
            <p:ph idx="6" type="subTitle"/>
          </p:nvPr>
        </p:nvSpPr>
        <p:spPr>
          <a:xfrm>
            <a:off x="5707688" y="4109800"/>
            <a:ext cx="2187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Top activities when picking up phone while studying</a:t>
            </a:r>
            <a:endParaRPr/>
          </a:p>
        </p:txBody>
      </p:sp>
      <p:pic>
        <p:nvPicPr>
          <p:cNvPr id="264" name="Google Shape;264;p42"/>
          <p:cNvPicPr preferRelativeResize="0"/>
          <p:nvPr/>
        </p:nvPicPr>
        <p:blipFill>
          <a:blip r:embed="rId4">
            <a:alphaModFix/>
          </a:blip>
          <a:stretch>
            <a:fillRect/>
          </a:stretch>
        </p:blipFill>
        <p:spPr>
          <a:xfrm>
            <a:off x="142450" y="1735275"/>
            <a:ext cx="4466850" cy="638200"/>
          </a:xfrm>
          <a:prstGeom prst="rect">
            <a:avLst/>
          </a:prstGeom>
          <a:noFill/>
          <a:ln>
            <a:noFill/>
          </a:ln>
        </p:spPr>
      </p:pic>
      <p:sp>
        <p:nvSpPr>
          <p:cNvPr id="265" name="Google Shape;265;p42"/>
          <p:cNvSpPr txBox="1"/>
          <p:nvPr/>
        </p:nvSpPr>
        <p:spPr>
          <a:xfrm>
            <a:off x="225450" y="2294625"/>
            <a:ext cx="4133400" cy="895800"/>
          </a:xfrm>
          <a:prstGeom prst="rect">
            <a:avLst/>
          </a:prstGeom>
          <a:noFill/>
          <a:ln>
            <a:noFill/>
          </a:ln>
        </p:spPr>
        <p:txBody>
          <a:bodyPr anchorCtr="0" anchor="t" bIns="91425" lIns="91425" spcFirstLastPara="1" rIns="91425" wrap="square" tIns="91425">
            <a:spAutoFit/>
          </a:bodyPr>
          <a:lstStyle/>
          <a:p>
            <a:pPr indent="-317500" lvl="0" marL="457200" rtl="0" algn="l">
              <a:lnSpc>
                <a:spcPct val="115000"/>
              </a:lnSpc>
              <a:spcBef>
                <a:spcPts val="0"/>
              </a:spcBef>
              <a:spcAft>
                <a:spcPts val="0"/>
              </a:spcAft>
              <a:buClr>
                <a:srgbClr val="1A2C40"/>
              </a:buClr>
              <a:buSzPts val="1400"/>
              <a:buFont typeface="Times New Roman"/>
              <a:buChar char="●"/>
            </a:pPr>
            <a:r>
              <a:rPr lang="en">
                <a:solidFill>
                  <a:srgbClr val="1A2C40"/>
                </a:solidFill>
                <a:latin typeface="Times New Roman"/>
                <a:ea typeface="Times New Roman"/>
                <a:cs typeface="Times New Roman"/>
                <a:sym typeface="Times New Roman"/>
              </a:rPr>
              <a:t>Those studying with friends would lose concentration more easily and engage in conversation, subsequently stopping studying.</a:t>
            </a:r>
            <a:endParaRPr>
              <a:solidFill>
                <a:srgbClr val="1A2C40"/>
              </a:solidFill>
              <a:latin typeface="Times New Roman"/>
              <a:ea typeface="Times New Roman"/>
              <a:cs typeface="Times New Roman"/>
              <a:sym typeface="Times New Roman"/>
            </a:endParaRPr>
          </a:p>
        </p:txBody>
      </p:sp>
      <p:sp>
        <p:nvSpPr>
          <p:cNvPr id="266" name="Google Shape;266;p42"/>
          <p:cNvSpPr txBox="1"/>
          <p:nvPr>
            <p:ph type="title"/>
          </p:nvPr>
        </p:nvSpPr>
        <p:spPr>
          <a:xfrm>
            <a:off x="369400" y="278025"/>
            <a:ext cx="7702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Observations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pic>
        <p:nvPicPr>
          <p:cNvPr id="271" name="Google Shape;271;p43"/>
          <p:cNvPicPr preferRelativeResize="0"/>
          <p:nvPr/>
        </p:nvPicPr>
        <p:blipFill>
          <a:blip r:embed="rId3">
            <a:alphaModFix/>
          </a:blip>
          <a:stretch>
            <a:fillRect/>
          </a:stretch>
        </p:blipFill>
        <p:spPr>
          <a:xfrm>
            <a:off x="0" y="236050"/>
            <a:ext cx="9144001" cy="4671388"/>
          </a:xfrm>
          <a:prstGeom prst="rect">
            <a:avLst/>
          </a:prstGeom>
          <a:noFill/>
          <a:ln>
            <a:noFill/>
          </a:ln>
        </p:spPr>
      </p:pic>
      <p:sp>
        <p:nvSpPr>
          <p:cNvPr id="272" name="Google Shape;272;p43"/>
          <p:cNvSpPr txBox="1"/>
          <p:nvPr>
            <p:ph idx="4294967295" type="subTitle"/>
          </p:nvPr>
        </p:nvSpPr>
        <p:spPr>
          <a:xfrm>
            <a:off x="0" y="55925"/>
            <a:ext cx="2795100" cy="1147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800">
                <a:solidFill>
                  <a:schemeClr val="accent5"/>
                </a:solidFill>
                <a:latin typeface="Merriweather"/>
                <a:ea typeface="Merriweather"/>
                <a:cs typeface="Merriweather"/>
                <a:sym typeface="Merriweather"/>
              </a:rPr>
              <a:t>Affinity Diagram</a:t>
            </a:r>
            <a:endParaRPr sz="2800">
              <a:solidFill>
                <a:schemeClr val="accent5"/>
              </a:solidFill>
              <a:latin typeface="Merriweather"/>
              <a:ea typeface="Merriweather"/>
              <a:cs typeface="Merriweather"/>
              <a:sym typeface="Merriweather"/>
            </a:endParaRPr>
          </a:p>
        </p:txBody>
      </p:sp>
      <p:pic>
        <p:nvPicPr>
          <p:cNvPr id="273" name="Google Shape;273;p43"/>
          <p:cNvPicPr preferRelativeResize="0"/>
          <p:nvPr/>
        </p:nvPicPr>
        <p:blipFill>
          <a:blip r:embed="rId4">
            <a:alphaModFix/>
          </a:blip>
          <a:stretch>
            <a:fillRect/>
          </a:stretch>
        </p:blipFill>
        <p:spPr>
          <a:xfrm>
            <a:off x="142175" y="2015600"/>
            <a:ext cx="791151" cy="787700"/>
          </a:xfrm>
          <a:prstGeom prst="rect">
            <a:avLst/>
          </a:prstGeom>
          <a:noFill/>
          <a:ln>
            <a:noFill/>
          </a:ln>
        </p:spPr>
      </p:pic>
      <p:pic>
        <p:nvPicPr>
          <p:cNvPr id="274" name="Google Shape;274;p43"/>
          <p:cNvPicPr preferRelativeResize="0"/>
          <p:nvPr/>
        </p:nvPicPr>
        <p:blipFill>
          <a:blip r:embed="rId5">
            <a:alphaModFix/>
          </a:blip>
          <a:stretch>
            <a:fillRect/>
          </a:stretch>
        </p:blipFill>
        <p:spPr>
          <a:xfrm>
            <a:off x="6296994" y="236050"/>
            <a:ext cx="791150" cy="786941"/>
          </a:xfrm>
          <a:prstGeom prst="rect">
            <a:avLst/>
          </a:prstGeom>
          <a:noFill/>
          <a:ln>
            <a:noFill/>
          </a:ln>
        </p:spPr>
      </p:pic>
      <p:pic>
        <p:nvPicPr>
          <p:cNvPr id="275" name="Google Shape;275;p43"/>
          <p:cNvPicPr preferRelativeResize="0"/>
          <p:nvPr/>
        </p:nvPicPr>
        <p:blipFill>
          <a:blip r:embed="rId6">
            <a:alphaModFix/>
          </a:blip>
          <a:stretch>
            <a:fillRect/>
          </a:stretch>
        </p:blipFill>
        <p:spPr>
          <a:xfrm>
            <a:off x="8027625" y="1393200"/>
            <a:ext cx="791150" cy="787077"/>
          </a:xfrm>
          <a:prstGeom prst="rect">
            <a:avLst/>
          </a:prstGeom>
          <a:noFill/>
          <a:ln>
            <a:noFill/>
          </a:ln>
        </p:spPr>
      </p:pic>
      <p:pic>
        <p:nvPicPr>
          <p:cNvPr id="276" name="Google Shape;276;p43"/>
          <p:cNvPicPr preferRelativeResize="0"/>
          <p:nvPr/>
        </p:nvPicPr>
        <p:blipFill>
          <a:blip r:embed="rId7">
            <a:alphaModFix/>
          </a:blip>
          <a:stretch>
            <a:fillRect/>
          </a:stretch>
        </p:blipFill>
        <p:spPr>
          <a:xfrm>
            <a:off x="2088950" y="4051675"/>
            <a:ext cx="791150" cy="784718"/>
          </a:xfrm>
          <a:prstGeom prst="rect">
            <a:avLst/>
          </a:prstGeom>
          <a:noFill/>
          <a:ln>
            <a:noFill/>
          </a:ln>
        </p:spPr>
      </p:pic>
      <p:pic>
        <p:nvPicPr>
          <p:cNvPr id="277" name="Google Shape;277;p43"/>
          <p:cNvPicPr preferRelativeResize="0"/>
          <p:nvPr/>
        </p:nvPicPr>
        <p:blipFill>
          <a:blip r:embed="rId8">
            <a:alphaModFix/>
          </a:blip>
          <a:stretch>
            <a:fillRect/>
          </a:stretch>
        </p:blipFill>
        <p:spPr>
          <a:xfrm>
            <a:off x="5797000" y="4051700"/>
            <a:ext cx="791150" cy="784665"/>
          </a:xfrm>
          <a:prstGeom prst="rect">
            <a:avLst/>
          </a:prstGeom>
          <a:noFill/>
          <a:ln>
            <a:noFill/>
          </a:ln>
        </p:spPr>
      </p:pic>
      <p:cxnSp>
        <p:nvCxnSpPr>
          <p:cNvPr id="278" name="Google Shape;278;p43"/>
          <p:cNvCxnSpPr>
            <a:endCxn id="273" idx="3"/>
          </p:cNvCxnSpPr>
          <p:nvPr/>
        </p:nvCxnSpPr>
        <p:spPr>
          <a:xfrm flipH="1">
            <a:off x="933326" y="2263650"/>
            <a:ext cx="798000" cy="145800"/>
          </a:xfrm>
          <a:prstGeom prst="straightConnector1">
            <a:avLst/>
          </a:prstGeom>
          <a:noFill/>
          <a:ln cap="flat" cmpd="sng" w="19050">
            <a:solidFill>
              <a:srgbClr val="C27BA0"/>
            </a:solidFill>
            <a:prstDash val="solid"/>
            <a:round/>
            <a:headEnd len="med" w="med" type="none"/>
            <a:tailEnd len="med" w="med" type="none"/>
          </a:ln>
        </p:spPr>
      </p:cxnSp>
      <p:cxnSp>
        <p:nvCxnSpPr>
          <p:cNvPr id="279" name="Google Shape;279;p43"/>
          <p:cNvCxnSpPr>
            <a:stCxn id="274" idx="1"/>
          </p:cNvCxnSpPr>
          <p:nvPr/>
        </p:nvCxnSpPr>
        <p:spPr>
          <a:xfrm rot="10800000">
            <a:off x="4757994" y="613020"/>
            <a:ext cx="1539000" cy="16500"/>
          </a:xfrm>
          <a:prstGeom prst="straightConnector1">
            <a:avLst/>
          </a:prstGeom>
          <a:noFill/>
          <a:ln cap="flat" cmpd="sng" w="19050">
            <a:solidFill>
              <a:srgbClr val="F1C232"/>
            </a:solidFill>
            <a:prstDash val="solid"/>
            <a:round/>
            <a:headEnd len="med" w="med" type="none"/>
            <a:tailEnd len="med" w="med" type="none"/>
          </a:ln>
        </p:spPr>
      </p:cxnSp>
      <p:cxnSp>
        <p:nvCxnSpPr>
          <p:cNvPr id="280" name="Google Shape;280;p43"/>
          <p:cNvCxnSpPr>
            <a:stCxn id="275" idx="1"/>
          </p:cNvCxnSpPr>
          <p:nvPr/>
        </p:nvCxnSpPr>
        <p:spPr>
          <a:xfrm flipH="1">
            <a:off x="7509225" y="1786739"/>
            <a:ext cx="518400" cy="541200"/>
          </a:xfrm>
          <a:prstGeom prst="straightConnector1">
            <a:avLst/>
          </a:prstGeom>
          <a:noFill/>
          <a:ln cap="flat" cmpd="sng" w="19050">
            <a:solidFill>
              <a:srgbClr val="00FF00"/>
            </a:solidFill>
            <a:prstDash val="solid"/>
            <a:round/>
            <a:headEnd len="med" w="med" type="none"/>
            <a:tailEnd len="med" w="med" type="none"/>
          </a:ln>
        </p:spPr>
      </p:cxnSp>
      <p:cxnSp>
        <p:nvCxnSpPr>
          <p:cNvPr id="281" name="Google Shape;281;p43"/>
          <p:cNvCxnSpPr>
            <a:endCxn id="276" idx="3"/>
          </p:cNvCxnSpPr>
          <p:nvPr/>
        </p:nvCxnSpPr>
        <p:spPr>
          <a:xfrm flipH="1">
            <a:off x="2880100" y="3296834"/>
            <a:ext cx="1476300" cy="1147200"/>
          </a:xfrm>
          <a:prstGeom prst="straightConnector1">
            <a:avLst/>
          </a:prstGeom>
          <a:noFill/>
          <a:ln cap="flat" cmpd="sng" w="19050">
            <a:solidFill>
              <a:srgbClr val="9FC5E8"/>
            </a:solidFill>
            <a:prstDash val="solid"/>
            <a:round/>
            <a:headEnd len="med" w="med" type="none"/>
            <a:tailEnd len="med" w="med" type="none"/>
          </a:ln>
        </p:spPr>
      </p:cxnSp>
      <p:cxnSp>
        <p:nvCxnSpPr>
          <p:cNvPr id="282" name="Google Shape;282;p43"/>
          <p:cNvCxnSpPr>
            <a:stCxn id="277" idx="1"/>
          </p:cNvCxnSpPr>
          <p:nvPr/>
        </p:nvCxnSpPr>
        <p:spPr>
          <a:xfrm rot="10800000">
            <a:off x="4697800" y="3706933"/>
            <a:ext cx="1099200" cy="737100"/>
          </a:xfrm>
          <a:prstGeom prst="straightConnector1">
            <a:avLst/>
          </a:prstGeom>
          <a:noFill/>
          <a:ln cap="flat" cmpd="sng" w="19050">
            <a:solidFill>
              <a:srgbClr val="9FC5E8"/>
            </a:solidFill>
            <a:prstDash val="solid"/>
            <a:round/>
            <a:headEnd len="med" w="med" type="none"/>
            <a:tailEnd len="med" w="med" type="none"/>
          </a:ln>
        </p:spPr>
      </p:cxnSp>
      <p:sp>
        <p:nvSpPr>
          <p:cNvPr id="283" name="Google Shape;283;p43"/>
          <p:cNvSpPr/>
          <p:nvPr/>
        </p:nvSpPr>
        <p:spPr>
          <a:xfrm>
            <a:off x="142175" y="229551"/>
            <a:ext cx="295800" cy="7935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43"/>
          <p:cNvSpPr/>
          <p:nvPr/>
        </p:nvSpPr>
        <p:spPr>
          <a:xfrm>
            <a:off x="142175" y="117525"/>
            <a:ext cx="295800" cy="5412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44"/>
          <p:cNvSpPr txBox="1"/>
          <p:nvPr>
            <p:ph type="title"/>
          </p:nvPr>
        </p:nvSpPr>
        <p:spPr>
          <a:xfrm>
            <a:off x="4971225" y="1664250"/>
            <a:ext cx="3084600" cy="817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44"/>
          <p:cNvSpPr txBox="1"/>
          <p:nvPr>
            <p:ph idx="1" type="subTitle"/>
          </p:nvPr>
        </p:nvSpPr>
        <p:spPr>
          <a:xfrm>
            <a:off x="4971300" y="2481450"/>
            <a:ext cx="3081600" cy="99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291" name="Google Shape;291;p44"/>
          <p:cNvPicPr preferRelativeResize="0"/>
          <p:nvPr/>
        </p:nvPicPr>
        <p:blipFill>
          <a:blip r:embed="rId3">
            <a:alphaModFix/>
          </a:blip>
          <a:stretch>
            <a:fillRect/>
          </a:stretch>
        </p:blipFill>
        <p:spPr>
          <a:xfrm>
            <a:off x="0" y="0"/>
            <a:ext cx="9143962"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95" name="Shape 295"/>
        <p:cNvGrpSpPr/>
        <p:nvPr/>
      </p:nvGrpSpPr>
      <p:grpSpPr>
        <a:xfrm>
          <a:off x="0" y="0"/>
          <a:ext cx="0" cy="0"/>
          <a:chOff x="0" y="0"/>
          <a:chExt cx="0" cy="0"/>
        </a:xfrm>
      </p:grpSpPr>
      <p:pic>
        <p:nvPicPr>
          <p:cNvPr id="296" name="Google Shape;296;p45"/>
          <p:cNvPicPr preferRelativeResize="0"/>
          <p:nvPr/>
        </p:nvPicPr>
        <p:blipFill>
          <a:blip r:embed="rId3">
            <a:alphaModFix/>
          </a:blip>
          <a:stretch>
            <a:fillRect/>
          </a:stretch>
        </p:blipFill>
        <p:spPr>
          <a:xfrm>
            <a:off x="154162" y="686175"/>
            <a:ext cx="8835674" cy="4302825"/>
          </a:xfrm>
          <a:prstGeom prst="rect">
            <a:avLst/>
          </a:prstGeom>
          <a:noFill/>
          <a:ln>
            <a:noFill/>
          </a:ln>
        </p:spPr>
      </p:pic>
      <p:sp>
        <p:nvSpPr>
          <p:cNvPr id="297" name="Google Shape;297;p45"/>
          <p:cNvSpPr txBox="1"/>
          <p:nvPr/>
        </p:nvSpPr>
        <p:spPr>
          <a:xfrm>
            <a:off x="274325" y="242125"/>
            <a:ext cx="5048700" cy="661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100">
                <a:solidFill>
                  <a:schemeClr val="accent1"/>
                </a:solidFill>
                <a:latin typeface="Merriweather"/>
                <a:ea typeface="Merriweather"/>
                <a:cs typeface="Merriweather"/>
                <a:sym typeface="Merriweather"/>
              </a:rPr>
              <a:t>Strategy Canvas </a:t>
            </a:r>
            <a:endParaRPr sz="3100">
              <a:solidFill>
                <a:schemeClr val="accent1"/>
              </a:solidFill>
              <a:latin typeface="Merriweather"/>
              <a:ea typeface="Merriweather"/>
              <a:cs typeface="Merriweather"/>
              <a:sym typeface="Merriweathe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1" name="Shape 301"/>
        <p:cNvGrpSpPr/>
        <p:nvPr/>
      </p:nvGrpSpPr>
      <p:grpSpPr>
        <a:xfrm>
          <a:off x="0" y="0"/>
          <a:ext cx="0" cy="0"/>
          <a:chOff x="0" y="0"/>
          <a:chExt cx="0" cy="0"/>
        </a:xfrm>
      </p:grpSpPr>
      <p:sp>
        <p:nvSpPr>
          <p:cNvPr id="302" name="Google Shape;302;p46"/>
          <p:cNvSpPr/>
          <p:nvPr/>
        </p:nvSpPr>
        <p:spPr>
          <a:xfrm rot="5400000">
            <a:off x="2991150" y="47550"/>
            <a:ext cx="898800" cy="5569500"/>
          </a:xfrm>
          <a:prstGeom prst="roundRect">
            <a:avLst>
              <a:gd fmla="val 42667"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46"/>
          <p:cNvSpPr txBox="1"/>
          <p:nvPr>
            <p:ph type="title"/>
          </p:nvPr>
        </p:nvSpPr>
        <p:spPr>
          <a:xfrm>
            <a:off x="732000" y="2411400"/>
            <a:ext cx="5669700" cy="84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Testing</a:t>
            </a:r>
            <a:endParaRPr/>
          </a:p>
        </p:txBody>
      </p:sp>
      <p:sp>
        <p:nvSpPr>
          <p:cNvPr id="304" name="Google Shape;304;p46"/>
          <p:cNvSpPr txBox="1"/>
          <p:nvPr>
            <p:ph idx="2" type="title"/>
          </p:nvPr>
        </p:nvSpPr>
        <p:spPr>
          <a:xfrm>
            <a:off x="720800" y="1370650"/>
            <a:ext cx="4055400" cy="895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02</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308" name="Shape 308"/>
        <p:cNvGrpSpPr/>
        <p:nvPr/>
      </p:nvGrpSpPr>
      <p:grpSpPr>
        <a:xfrm>
          <a:off x="0" y="0"/>
          <a:ext cx="0" cy="0"/>
          <a:chOff x="0" y="0"/>
          <a:chExt cx="0" cy="0"/>
        </a:xfrm>
      </p:grpSpPr>
      <p:sp>
        <p:nvSpPr>
          <p:cNvPr id="309" name="Google Shape;309;p47"/>
          <p:cNvSpPr/>
          <p:nvPr/>
        </p:nvSpPr>
        <p:spPr>
          <a:xfrm>
            <a:off x="6870463" y="4269100"/>
            <a:ext cx="1443300" cy="861900"/>
          </a:xfrm>
          <a:prstGeom prst="roundRect">
            <a:avLst>
              <a:gd fmla="val 6607" name="adj"/>
            </a:avLst>
          </a:pr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47"/>
          <p:cNvSpPr/>
          <p:nvPr/>
        </p:nvSpPr>
        <p:spPr>
          <a:xfrm>
            <a:off x="4915025" y="4269100"/>
            <a:ext cx="1443300" cy="861900"/>
          </a:xfrm>
          <a:prstGeom prst="roundRect">
            <a:avLst>
              <a:gd fmla="val 6607" name="adj"/>
            </a:avLst>
          </a:pr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47"/>
          <p:cNvSpPr/>
          <p:nvPr/>
        </p:nvSpPr>
        <p:spPr>
          <a:xfrm>
            <a:off x="2934250" y="4281550"/>
            <a:ext cx="1443300" cy="861900"/>
          </a:xfrm>
          <a:prstGeom prst="roundRect">
            <a:avLst>
              <a:gd fmla="val 6607" name="adj"/>
            </a:avLst>
          </a:pr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47"/>
          <p:cNvSpPr/>
          <p:nvPr/>
        </p:nvSpPr>
        <p:spPr>
          <a:xfrm>
            <a:off x="948200" y="4281550"/>
            <a:ext cx="1443300" cy="861900"/>
          </a:xfrm>
          <a:prstGeom prst="roundRect">
            <a:avLst>
              <a:gd fmla="val 6607" name="adj"/>
            </a:avLst>
          </a:pr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47"/>
          <p:cNvSpPr/>
          <p:nvPr/>
        </p:nvSpPr>
        <p:spPr>
          <a:xfrm>
            <a:off x="2430500" y="1284600"/>
            <a:ext cx="4283100" cy="2574300"/>
          </a:xfrm>
          <a:prstGeom prst="roundRect">
            <a:avLst>
              <a:gd fmla="val 6607" name="adj"/>
            </a:avLst>
          </a:prstGeom>
          <a:solidFill>
            <a:schemeClr val="accen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47"/>
          <p:cNvSpPr txBox="1"/>
          <p:nvPr>
            <p:ph type="title"/>
          </p:nvPr>
        </p:nvSpPr>
        <p:spPr>
          <a:xfrm>
            <a:off x="720800" y="216425"/>
            <a:ext cx="7702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Original Concept Prototype</a:t>
            </a:r>
            <a:endParaRPr>
              <a:solidFill>
                <a:schemeClr val="lt2"/>
              </a:solidFill>
            </a:endParaRPr>
          </a:p>
        </p:txBody>
      </p:sp>
      <p:pic>
        <p:nvPicPr>
          <p:cNvPr id="315" name="Google Shape;315;p47"/>
          <p:cNvPicPr preferRelativeResize="0"/>
          <p:nvPr/>
        </p:nvPicPr>
        <p:blipFill>
          <a:blip r:embed="rId3">
            <a:alphaModFix/>
          </a:blip>
          <a:stretch>
            <a:fillRect/>
          </a:stretch>
        </p:blipFill>
        <p:spPr>
          <a:xfrm>
            <a:off x="2573645" y="1379036"/>
            <a:ext cx="3997051" cy="2414717"/>
          </a:xfrm>
          <a:prstGeom prst="rect">
            <a:avLst/>
          </a:prstGeom>
          <a:noFill/>
          <a:ln>
            <a:noFill/>
          </a:ln>
        </p:spPr>
      </p:pic>
      <p:sp>
        <p:nvSpPr>
          <p:cNvPr id="316" name="Google Shape;316;p47"/>
          <p:cNvSpPr/>
          <p:nvPr/>
        </p:nvSpPr>
        <p:spPr>
          <a:xfrm>
            <a:off x="8095897" y="1284597"/>
            <a:ext cx="654600" cy="655800"/>
          </a:xfrm>
          <a:prstGeom prst="flowChartConnector">
            <a:avLst/>
          </a:prstGeom>
          <a:noFill/>
          <a:ln cap="flat" cmpd="sng" w="9525">
            <a:solidFill>
              <a:srgbClr val="869FB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500"/>
          </a:p>
        </p:txBody>
      </p:sp>
      <p:sp>
        <p:nvSpPr>
          <p:cNvPr id="317" name="Google Shape;317;p47"/>
          <p:cNvSpPr/>
          <p:nvPr/>
        </p:nvSpPr>
        <p:spPr>
          <a:xfrm>
            <a:off x="8095897" y="3203097"/>
            <a:ext cx="654600" cy="655800"/>
          </a:xfrm>
          <a:prstGeom prst="flowChartConnector">
            <a:avLst/>
          </a:prstGeom>
          <a:noFill/>
          <a:ln cap="flat" cmpd="sng" w="9525">
            <a:solidFill>
              <a:srgbClr val="869FB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500"/>
          </a:p>
        </p:txBody>
      </p:sp>
      <p:cxnSp>
        <p:nvCxnSpPr>
          <p:cNvPr id="318" name="Google Shape;318;p47"/>
          <p:cNvCxnSpPr/>
          <p:nvPr/>
        </p:nvCxnSpPr>
        <p:spPr>
          <a:xfrm flipH="1" rot="10800000">
            <a:off x="6738997" y="1603497"/>
            <a:ext cx="1356900" cy="9000"/>
          </a:xfrm>
          <a:prstGeom prst="straightConnector1">
            <a:avLst/>
          </a:prstGeom>
          <a:noFill/>
          <a:ln cap="flat" cmpd="sng" w="9525">
            <a:solidFill>
              <a:schemeClr val="accent4"/>
            </a:solidFill>
            <a:prstDash val="solid"/>
            <a:round/>
            <a:headEnd len="med" w="med" type="none"/>
            <a:tailEnd len="med" w="med" type="triangle"/>
          </a:ln>
        </p:spPr>
      </p:cxnSp>
      <p:cxnSp>
        <p:nvCxnSpPr>
          <p:cNvPr id="319" name="Google Shape;319;p47"/>
          <p:cNvCxnSpPr>
            <a:stCxn id="316" idx="4"/>
            <a:endCxn id="317" idx="0"/>
          </p:cNvCxnSpPr>
          <p:nvPr/>
        </p:nvCxnSpPr>
        <p:spPr>
          <a:xfrm>
            <a:off x="8423197" y="1940397"/>
            <a:ext cx="0" cy="1262700"/>
          </a:xfrm>
          <a:prstGeom prst="straightConnector1">
            <a:avLst/>
          </a:prstGeom>
          <a:noFill/>
          <a:ln cap="flat" cmpd="sng" w="9525">
            <a:solidFill>
              <a:schemeClr val="accent4"/>
            </a:solidFill>
            <a:prstDash val="solid"/>
            <a:round/>
            <a:headEnd len="med" w="med" type="none"/>
            <a:tailEnd len="med" w="med" type="triangle"/>
          </a:ln>
        </p:spPr>
      </p:cxnSp>
      <p:sp>
        <p:nvSpPr>
          <p:cNvPr id="320" name="Google Shape;320;p47"/>
          <p:cNvSpPr/>
          <p:nvPr/>
        </p:nvSpPr>
        <p:spPr>
          <a:xfrm>
            <a:off x="208475" y="1555950"/>
            <a:ext cx="1860300" cy="2031600"/>
          </a:xfrm>
          <a:prstGeom prst="roundRect">
            <a:avLst>
              <a:gd fmla="val 5612" name="adj"/>
            </a:avLst>
          </a:prstGeom>
          <a:solidFill>
            <a:srgbClr val="B9E5D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47"/>
          <p:cNvSpPr/>
          <p:nvPr/>
        </p:nvSpPr>
        <p:spPr>
          <a:xfrm>
            <a:off x="208475" y="1555950"/>
            <a:ext cx="1860300" cy="339000"/>
          </a:xfrm>
          <a:prstGeom prst="roundRect">
            <a:avLst>
              <a:gd fmla="val 5612" name="adj"/>
            </a:avLst>
          </a:prstGeom>
          <a:solidFill>
            <a:srgbClr val="50BD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47"/>
          <p:cNvSpPr txBox="1"/>
          <p:nvPr/>
        </p:nvSpPr>
        <p:spPr>
          <a:xfrm>
            <a:off x="120425" y="1894950"/>
            <a:ext cx="2036400" cy="40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rgbClr val="233B55"/>
                </a:solidFill>
                <a:latin typeface="Merriweather"/>
                <a:ea typeface="Merriweather"/>
                <a:cs typeface="Merriweather"/>
                <a:sym typeface="Merriweather"/>
              </a:rPr>
              <a:t>Attribute Dependency</a:t>
            </a:r>
            <a:endParaRPr b="1" sz="1200">
              <a:solidFill>
                <a:srgbClr val="233B55"/>
              </a:solidFill>
              <a:latin typeface="Merriweather"/>
              <a:ea typeface="Merriweather"/>
              <a:cs typeface="Merriweather"/>
              <a:sym typeface="Merriweather"/>
            </a:endParaRPr>
          </a:p>
        </p:txBody>
      </p:sp>
      <p:sp>
        <p:nvSpPr>
          <p:cNvPr id="323" name="Google Shape;323;p47"/>
          <p:cNvSpPr txBox="1"/>
          <p:nvPr/>
        </p:nvSpPr>
        <p:spPr>
          <a:xfrm>
            <a:off x="313200" y="2260983"/>
            <a:ext cx="1698600" cy="111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accent1"/>
                </a:solidFill>
                <a:latin typeface="Source Sans Pro"/>
                <a:ea typeface="Source Sans Pro"/>
                <a:cs typeface="Source Sans Pro"/>
                <a:sym typeface="Source Sans Pro"/>
              </a:rPr>
              <a:t>Phone use (with our app) encourages time management and organization, rather than distracting users.</a:t>
            </a:r>
            <a:endParaRPr sz="1200">
              <a:solidFill>
                <a:schemeClr val="accent1"/>
              </a:solidFill>
              <a:latin typeface="Source Sans Pro"/>
              <a:ea typeface="Source Sans Pro"/>
              <a:cs typeface="Source Sans Pro"/>
              <a:sym typeface="Source Sans Pro"/>
            </a:endParaRPr>
          </a:p>
        </p:txBody>
      </p:sp>
      <p:grpSp>
        <p:nvGrpSpPr>
          <p:cNvPr id="324" name="Google Shape;324;p47"/>
          <p:cNvGrpSpPr/>
          <p:nvPr/>
        </p:nvGrpSpPr>
        <p:grpSpPr>
          <a:xfrm>
            <a:off x="8243375" y="1427217"/>
            <a:ext cx="359651" cy="361560"/>
            <a:chOff x="7098912" y="1969392"/>
            <a:chExt cx="359651" cy="361560"/>
          </a:xfrm>
        </p:grpSpPr>
        <p:sp>
          <p:nvSpPr>
            <p:cNvPr id="325" name="Google Shape;325;p47"/>
            <p:cNvSpPr/>
            <p:nvPr/>
          </p:nvSpPr>
          <p:spPr>
            <a:xfrm>
              <a:off x="7098912" y="2127607"/>
              <a:ext cx="134567" cy="202582"/>
            </a:xfrm>
            <a:custGeom>
              <a:rect b="b" l="l" r="r" t="t"/>
              <a:pathLst>
                <a:path extrusionOk="0" h="6365" w="4228">
                  <a:moveTo>
                    <a:pt x="2108" y="331"/>
                  </a:moveTo>
                  <a:cubicBezTo>
                    <a:pt x="2153" y="331"/>
                    <a:pt x="2198" y="334"/>
                    <a:pt x="2239" y="340"/>
                  </a:cubicBezTo>
                  <a:cubicBezTo>
                    <a:pt x="2978" y="399"/>
                    <a:pt x="3537" y="1042"/>
                    <a:pt x="3537" y="1780"/>
                  </a:cubicBezTo>
                  <a:cubicBezTo>
                    <a:pt x="3537" y="2483"/>
                    <a:pt x="3704" y="3138"/>
                    <a:pt x="3847" y="3483"/>
                  </a:cubicBezTo>
                  <a:lnTo>
                    <a:pt x="3847" y="3495"/>
                  </a:lnTo>
                  <a:cubicBezTo>
                    <a:pt x="3656" y="3602"/>
                    <a:pt x="3335" y="3793"/>
                    <a:pt x="2787" y="3912"/>
                  </a:cubicBezTo>
                  <a:lnTo>
                    <a:pt x="2787" y="3864"/>
                  </a:lnTo>
                  <a:lnTo>
                    <a:pt x="2787" y="3531"/>
                  </a:lnTo>
                  <a:cubicBezTo>
                    <a:pt x="3001" y="3412"/>
                    <a:pt x="3180" y="3233"/>
                    <a:pt x="3299" y="3007"/>
                  </a:cubicBezTo>
                  <a:cubicBezTo>
                    <a:pt x="3537" y="2590"/>
                    <a:pt x="3454" y="2066"/>
                    <a:pt x="3108" y="1745"/>
                  </a:cubicBezTo>
                  <a:cubicBezTo>
                    <a:pt x="2870" y="1518"/>
                    <a:pt x="2430" y="1245"/>
                    <a:pt x="1727" y="1245"/>
                  </a:cubicBezTo>
                  <a:cubicBezTo>
                    <a:pt x="1680" y="1245"/>
                    <a:pt x="1632" y="1268"/>
                    <a:pt x="1608" y="1292"/>
                  </a:cubicBezTo>
                  <a:lnTo>
                    <a:pt x="1251" y="1649"/>
                  </a:lnTo>
                  <a:cubicBezTo>
                    <a:pt x="1192" y="1709"/>
                    <a:pt x="1192" y="1816"/>
                    <a:pt x="1251" y="1888"/>
                  </a:cubicBezTo>
                  <a:cubicBezTo>
                    <a:pt x="1281" y="1917"/>
                    <a:pt x="1323" y="1932"/>
                    <a:pt x="1366" y="1932"/>
                  </a:cubicBezTo>
                  <a:cubicBezTo>
                    <a:pt x="1409" y="1932"/>
                    <a:pt x="1454" y="1917"/>
                    <a:pt x="1489" y="1888"/>
                  </a:cubicBezTo>
                  <a:lnTo>
                    <a:pt x="1799" y="1578"/>
                  </a:lnTo>
                  <a:cubicBezTo>
                    <a:pt x="2239" y="1590"/>
                    <a:pt x="2608" y="1721"/>
                    <a:pt x="2882" y="1983"/>
                  </a:cubicBezTo>
                  <a:cubicBezTo>
                    <a:pt x="3120" y="2185"/>
                    <a:pt x="3180" y="2542"/>
                    <a:pt x="3025" y="2828"/>
                  </a:cubicBezTo>
                  <a:cubicBezTo>
                    <a:pt x="2823" y="3173"/>
                    <a:pt x="2466" y="3376"/>
                    <a:pt x="2085" y="3376"/>
                  </a:cubicBezTo>
                  <a:cubicBezTo>
                    <a:pt x="1489" y="3376"/>
                    <a:pt x="1013" y="2900"/>
                    <a:pt x="1013" y="2304"/>
                  </a:cubicBezTo>
                  <a:cubicBezTo>
                    <a:pt x="1013" y="2209"/>
                    <a:pt x="942" y="2138"/>
                    <a:pt x="846" y="2138"/>
                  </a:cubicBezTo>
                  <a:cubicBezTo>
                    <a:pt x="763" y="2138"/>
                    <a:pt x="680" y="2209"/>
                    <a:pt x="680" y="2304"/>
                  </a:cubicBezTo>
                  <a:cubicBezTo>
                    <a:pt x="680" y="2828"/>
                    <a:pt x="965" y="3292"/>
                    <a:pt x="1394" y="3519"/>
                  </a:cubicBezTo>
                  <a:lnTo>
                    <a:pt x="1394" y="3852"/>
                  </a:lnTo>
                  <a:lnTo>
                    <a:pt x="1394" y="3900"/>
                  </a:lnTo>
                  <a:cubicBezTo>
                    <a:pt x="834" y="3781"/>
                    <a:pt x="501" y="3602"/>
                    <a:pt x="370" y="3495"/>
                  </a:cubicBezTo>
                  <a:cubicBezTo>
                    <a:pt x="370" y="3495"/>
                    <a:pt x="358" y="3495"/>
                    <a:pt x="370" y="3483"/>
                  </a:cubicBezTo>
                  <a:cubicBezTo>
                    <a:pt x="525" y="3138"/>
                    <a:pt x="680" y="2483"/>
                    <a:pt x="680" y="1780"/>
                  </a:cubicBezTo>
                  <a:cubicBezTo>
                    <a:pt x="680" y="1042"/>
                    <a:pt x="1251" y="399"/>
                    <a:pt x="1977" y="340"/>
                  </a:cubicBezTo>
                  <a:cubicBezTo>
                    <a:pt x="2019" y="334"/>
                    <a:pt x="2064" y="331"/>
                    <a:pt x="2108" y="331"/>
                  </a:cubicBezTo>
                  <a:close/>
                  <a:moveTo>
                    <a:pt x="2442" y="3662"/>
                  </a:moveTo>
                  <a:lnTo>
                    <a:pt x="2442" y="3852"/>
                  </a:lnTo>
                  <a:cubicBezTo>
                    <a:pt x="2442" y="4043"/>
                    <a:pt x="2549" y="4221"/>
                    <a:pt x="2727" y="4316"/>
                  </a:cubicBezTo>
                  <a:lnTo>
                    <a:pt x="2823" y="4376"/>
                  </a:lnTo>
                  <a:cubicBezTo>
                    <a:pt x="2680" y="4626"/>
                    <a:pt x="2382" y="4793"/>
                    <a:pt x="2073" y="4793"/>
                  </a:cubicBezTo>
                  <a:cubicBezTo>
                    <a:pt x="1751" y="4793"/>
                    <a:pt x="1477" y="4626"/>
                    <a:pt x="1311" y="4376"/>
                  </a:cubicBezTo>
                  <a:lnTo>
                    <a:pt x="1418" y="4316"/>
                  </a:lnTo>
                  <a:cubicBezTo>
                    <a:pt x="1596" y="4221"/>
                    <a:pt x="1692" y="4043"/>
                    <a:pt x="1692" y="3852"/>
                  </a:cubicBezTo>
                  <a:lnTo>
                    <a:pt x="1692" y="3662"/>
                  </a:lnTo>
                  <a:cubicBezTo>
                    <a:pt x="1811" y="3685"/>
                    <a:pt x="1930" y="3709"/>
                    <a:pt x="2073" y="3709"/>
                  </a:cubicBezTo>
                  <a:cubicBezTo>
                    <a:pt x="2192" y="3709"/>
                    <a:pt x="2323" y="3685"/>
                    <a:pt x="2442" y="3662"/>
                  </a:cubicBezTo>
                  <a:close/>
                  <a:moveTo>
                    <a:pt x="2096" y="0"/>
                  </a:moveTo>
                  <a:cubicBezTo>
                    <a:pt x="2040" y="0"/>
                    <a:pt x="1983" y="6"/>
                    <a:pt x="1930" y="18"/>
                  </a:cubicBezTo>
                  <a:cubicBezTo>
                    <a:pt x="1037" y="102"/>
                    <a:pt x="334" y="875"/>
                    <a:pt x="334" y="1780"/>
                  </a:cubicBezTo>
                  <a:cubicBezTo>
                    <a:pt x="334" y="2435"/>
                    <a:pt x="180" y="3042"/>
                    <a:pt x="60" y="3364"/>
                  </a:cubicBezTo>
                  <a:cubicBezTo>
                    <a:pt x="1" y="3507"/>
                    <a:pt x="37" y="3673"/>
                    <a:pt x="180" y="3781"/>
                  </a:cubicBezTo>
                  <a:cubicBezTo>
                    <a:pt x="311" y="3888"/>
                    <a:pt x="596" y="4043"/>
                    <a:pt x="1037" y="4162"/>
                  </a:cubicBezTo>
                  <a:lnTo>
                    <a:pt x="382" y="4495"/>
                  </a:lnTo>
                  <a:cubicBezTo>
                    <a:pt x="144" y="4614"/>
                    <a:pt x="1" y="4852"/>
                    <a:pt x="1" y="5114"/>
                  </a:cubicBezTo>
                  <a:lnTo>
                    <a:pt x="1" y="6209"/>
                  </a:lnTo>
                  <a:cubicBezTo>
                    <a:pt x="1" y="6293"/>
                    <a:pt x="72" y="6364"/>
                    <a:pt x="156" y="6364"/>
                  </a:cubicBezTo>
                  <a:cubicBezTo>
                    <a:pt x="251" y="6364"/>
                    <a:pt x="322" y="6293"/>
                    <a:pt x="322" y="6209"/>
                  </a:cubicBezTo>
                  <a:lnTo>
                    <a:pt x="322" y="5114"/>
                  </a:lnTo>
                  <a:cubicBezTo>
                    <a:pt x="322" y="4983"/>
                    <a:pt x="394" y="4852"/>
                    <a:pt x="537" y="4793"/>
                  </a:cubicBezTo>
                  <a:lnTo>
                    <a:pt x="1049" y="4519"/>
                  </a:lnTo>
                  <a:cubicBezTo>
                    <a:pt x="1275" y="4900"/>
                    <a:pt x="1680" y="5138"/>
                    <a:pt x="2108" y="5138"/>
                  </a:cubicBezTo>
                  <a:cubicBezTo>
                    <a:pt x="2561" y="5138"/>
                    <a:pt x="2942" y="4900"/>
                    <a:pt x="3168" y="4519"/>
                  </a:cubicBezTo>
                  <a:lnTo>
                    <a:pt x="3692" y="4793"/>
                  </a:lnTo>
                  <a:cubicBezTo>
                    <a:pt x="3811" y="4852"/>
                    <a:pt x="3894" y="4983"/>
                    <a:pt x="3894" y="5114"/>
                  </a:cubicBezTo>
                  <a:lnTo>
                    <a:pt x="3894" y="6209"/>
                  </a:lnTo>
                  <a:cubicBezTo>
                    <a:pt x="3894" y="6293"/>
                    <a:pt x="3966" y="6364"/>
                    <a:pt x="4061" y="6364"/>
                  </a:cubicBezTo>
                  <a:cubicBezTo>
                    <a:pt x="4144" y="6364"/>
                    <a:pt x="4228" y="6293"/>
                    <a:pt x="4228" y="6209"/>
                  </a:cubicBezTo>
                  <a:lnTo>
                    <a:pt x="4228" y="5114"/>
                  </a:lnTo>
                  <a:cubicBezTo>
                    <a:pt x="4192" y="4852"/>
                    <a:pt x="4049" y="4614"/>
                    <a:pt x="3811" y="4495"/>
                  </a:cubicBezTo>
                  <a:lnTo>
                    <a:pt x="3156" y="4162"/>
                  </a:lnTo>
                  <a:cubicBezTo>
                    <a:pt x="3597" y="4043"/>
                    <a:pt x="3870" y="3888"/>
                    <a:pt x="4013" y="3781"/>
                  </a:cubicBezTo>
                  <a:cubicBezTo>
                    <a:pt x="4156" y="3685"/>
                    <a:pt x="4192" y="3507"/>
                    <a:pt x="4132" y="3364"/>
                  </a:cubicBezTo>
                  <a:cubicBezTo>
                    <a:pt x="4001" y="3042"/>
                    <a:pt x="3847" y="2435"/>
                    <a:pt x="3847" y="1780"/>
                  </a:cubicBezTo>
                  <a:cubicBezTo>
                    <a:pt x="3847" y="875"/>
                    <a:pt x="3156" y="90"/>
                    <a:pt x="2263" y="18"/>
                  </a:cubicBezTo>
                  <a:cubicBezTo>
                    <a:pt x="2210" y="6"/>
                    <a:pt x="2153" y="0"/>
                    <a:pt x="2096" y="0"/>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47"/>
            <p:cNvSpPr/>
            <p:nvPr/>
          </p:nvSpPr>
          <p:spPr>
            <a:xfrm>
              <a:off x="7120141" y="2297184"/>
              <a:ext cx="10662" cy="33005"/>
            </a:xfrm>
            <a:custGeom>
              <a:rect b="b" l="l" r="r" t="t"/>
              <a:pathLst>
                <a:path extrusionOk="0" h="1037" w="335">
                  <a:moveTo>
                    <a:pt x="167" y="0"/>
                  </a:moveTo>
                  <a:cubicBezTo>
                    <a:pt x="72" y="0"/>
                    <a:pt x="1" y="72"/>
                    <a:pt x="1" y="167"/>
                  </a:cubicBezTo>
                  <a:lnTo>
                    <a:pt x="1" y="881"/>
                  </a:lnTo>
                  <a:cubicBezTo>
                    <a:pt x="1" y="965"/>
                    <a:pt x="72" y="1036"/>
                    <a:pt x="167" y="1036"/>
                  </a:cubicBezTo>
                  <a:cubicBezTo>
                    <a:pt x="251" y="1036"/>
                    <a:pt x="334" y="965"/>
                    <a:pt x="334" y="881"/>
                  </a:cubicBezTo>
                  <a:lnTo>
                    <a:pt x="334" y="167"/>
                  </a:lnTo>
                  <a:cubicBezTo>
                    <a:pt x="334" y="72"/>
                    <a:pt x="251" y="0"/>
                    <a:pt x="167" y="0"/>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47"/>
            <p:cNvSpPr/>
            <p:nvPr/>
          </p:nvSpPr>
          <p:spPr>
            <a:xfrm>
              <a:off x="7199360" y="2297184"/>
              <a:ext cx="10248" cy="33005"/>
            </a:xfrm>
            <a:custGeom>
              <a:rect b="b" l="l" r="r" t="t"/>
              <a:pathLst>
                <a:path extrusionOk="0" h="1037" w="322">
                  <a:moveTo>
                    <a:pt x="167" y="0"/>
                  </a:moveTo>
                  <a:cubicBezTo>
                    <a:pt x="72" y="0"/>
                    <a:pt x="0" y="72"/>
                    <a:pt x="0" y="167"/>
                  </a:cubicBezTo>
                  <a:lnTo>
                    <a:pt x="0" y="881"/>
                  </a:lnTo>
                  <a:cubicBezTo>
                    <a:pt x="0" y="965"/>
                    <a:pt x="72" y="1036"/>
                    <a:pt x="167" y="1036"/>
                  </a:cubicBezTo>
                  <a:cubicBezTo>
                    <a:pt x="250" y="1036"/>
                    <a:pt x="322" y="965"/>
                    <a:pt x="322" y="881"/>
                  </a:cubicBezTo>
                  <a:lnTo>
                    <a:pt x="322" y="167"/>
                  </a:lnTo>
                  <a:cubicBezTo>
                    <a:pt x="322" y="72"/>
                    <a:pt x="250" y="0"/>
                    <a:pt x="167" y="0"/>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47"/>
            <p:cNvSpPr/>
            <p:nvPr/>
          </p:nvSpPr>
          <p:spPr>
            <a:xfrm>
              <a:off x="7357001" y="2165704"/>
              <a:ext cx="56876" cy="17823"/>
            </a:xfrm>
            <a:custGeom>
              <a:rect b="b" l="l" r="r" t="t"/>
              <a:pathLst>
                <a:path extrusionOk="0" h="560" w="1787">
                  <a:moveTo>
                    <a:pt x="630" y="0"/>
                  </a:moveTo>
                  <a:cubicBezTo>
                    <a:pt x="478" y="0"/>
                    <a:pt x="311" y="14"/>
                    <a:pt x="131" y="48"/>
                  </a:cubicBezTo>
                  <a:cubicBezTo>
                    <a:pt x="60" y="71"/>
                    <a:pt x="0" y="143"/>
                    <a:pt x="0" y="214"/>
                  </a:cubicBezTo>
                  <a:lnTo>
                    <a:pt x="0" y="393"/>
                  </a:lnTo>
                  <a:cubicBezTo>
                    <a:pt x="0" y="488"/>
                    <a:pt x="72" y="560"/>
                    <a:pt x="167" y="560"/>
                  </a:cubicBezTo>
                  <a:cubicBezTo>
                    <a:pt x="250" y="560"/>
                    <a:pt x="322" y="488"/>
                    <a:pt x="322" y="393"/>
                  </a:cubicBezTo>
                  <a:lnTo>
                    <a:pt x="322" y="345"/>
                  </a:lnTo>
                  <a:cubicBezTo>
                    <a:pt x="436" y="334"/>
                    <a:pt x="543" y="328"/>
                    <a:pt x="642" y="328"/>
                  </a:cubicBezTo>
                  <a:cubicBezTo>
                    <a:pt x="851" y="328"/>
                    <a:pt x="1022" y="352"/>
                    <a:pt x="1143" y="393"/>
                  </a:cubicBezTo>
                  <a:cubicBezTo>
                    <a:pt x="1369" y="452"/>
                    <a:pt x="1488" y="524"/>
                    <a:pt x="1488" y="524"/>
                  </a:cubicBezTo>
                  <a:cubicBezTo>
                    <a:pt x="1512" y="548"/>
                    <a:pt x="1548" y="560"/>
                    <a:pt x="1572" y="560"/>
                  </a:cubicBezTo>
                  <a:cubicBezTo>
                    <a:pt x="1631" y="560"/>
                    <a:pt x="1679" y="524"/>
                    <a:pt x="1715" y="488"/>
                  </a:cubicBezTo>
                  <a:cubicBezTo>
                    <a:pt x="1786" y="405"/>
                    <a:pt x="1762" y="310"/>
                    <a:pt x="1679" y="262"/>
                  </a:cubicBezTo>
                  <a:cubicBezTo>
                    <a:pt x="1660" y="252"/>
                    <a:pt x="1280" y="0"/>
                    <a:pt x="630" y="0"/>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47"/>
            <p:cNvSpPr/>
            <p:nvPr/>
          </p:nvSpPr>
          <p:spPr>
            <a:xfrm>
              <a:off x="7312666" y="2133113"/>
              <a:ext cx="145897" cy="197840"/>
            </a:xfrm>
            <a:custGeom>
              <a:rect b="b" l="l" r="r" t="t"/>
              <a:pathLst>
                <a:path extrusionOk="0" h="6216" w="4584">
                  <a:moveTo>
                    <a:pt x="3536" y="345"/>
                  </a:moveTo>
                  <a:lnTo>
                    <a:pt x="3536" y="1167"/>
                  </a:lnTo>
                  <a:cubicBezTo>
                    <a:pt x="3536" y="1298"/>
                    <a:pt x="3512" y="1453"/>
                    <a:pt x="3453" y="1572"/>
                  </a:cubicBezTo>
                  <a:lnTo>
                    <a:pt x="3393" y="1703"/>
                  </a:lnTo>
                  <a:cubicBezTo>
                    <a:pt x="3370" y="1726"/>
                    <a:pt x="3370" y="1750"/>
                    <a:pt x="3370" y="1774"/>
                  </a:cubicBezTo>
                  <a:lnTo>
                    <a:pt x="3370" y="2131"/>
                  </a:lnTo>
                  <a:cubicBezTo>
                    <a:pt x="3358" y="2417"/>
                    <a:pt x="3239" y="2703"/>
                    <a:pt x="3036" y="2905"/>
                  </a:cubicBezTo>
                  <a:cubicBezTo>
                    <a:pt x="2834" y="3108"/>
                    <a:pt x="2568" y="3204"/>
                    <a:pt x="2288" y="3204"/>
                  </a:cubicBezTo>
                  <a:cubicBezTo>
                    <a:pt x="2271" y="3204"/>
                    <a:pt x="2255" y="3203"/>
                    <a:pt x="2238" y="3203"/>
                  </a:cubicBezTo>
                  <a:cubicBezTo>
                    <a:pt x="1667" y="3191"/>
                    <a:pt x="1203" y="2679"/>
                    <a:pt x="1203" y="2072"/>
                  </a:cubicBezTo>
                  <a:lnTo>
                    <a:pt x="1203" y="1774"/>
                  </a:lnTo>
                  <a:cubicBezTo>
                    <a:pt x="1203" y="1750"/>
                    <a:pt x="1203" y="1726"/>
                    <a:pt x="1191" y="1703"/>
                  </a:cubicBezTo>
                  <a:lnTo>
                    <a:pt x="1131" y="1572"/>
                  </a:lnTo>
                  <a:cubicBezTo>
                    <a:pt x="1072" y="1453"/>
                    <a:pt x="1036" y="1298"/>
                    <a:pt x="1036" y="1167"/>
                  </a:cubicBezTo>
                  <a:cubicBezTo>
                    <a:pt x="1036" y="702"/>
                    <a:pt x="1405" y="345"/>
                    <a:pt x="1857" y="345"/>
                  </a:cubicBezTo>
                  <a:close/>
                  <a:moveTo>
                    <a:pt x="1726" y="3417"/>
                  </a:moveTo>
                  <a:cubicBezTo>
                    <a:pt x="1869" y="3489"/>
                    <a:pt x="2048" y="3512"/>
                    <a:pt x="2227" y="3536"/>
                  </a:cubicBezTo>
                  <a:lnTo>
                    <a:pt x="2274" y="3536"/>
                  </a:lnTo>
                  <a:cubicBezTo>
                    <a:pt x="2465" y="3536"/>
                    <a:pt x="2643" y="3489"/>
                    <a:pt x="2822" y="3429"/>
                  </a:cubicBezTo>
                  <a:lnTo>
                    <a:pt x="2822" y="3655"/>
                  </a:lnTo>
                  <a:cubicBezTo>
                    <a:pt x="2822" y="3691"/>
                    <a:pt x="2834" y="3750"/>
                    <a:pt x="2834" y="3798"/>
                  </a:cubicBezTo>
                  <a:lnTo>
                    <a:pt x="2274" y="4227"/>
                  </a:lnTo>
                  <a:lnTo>
                    <a:pt x="1703" y="3798"/>
                  </a:lnTo>
                  <a:cubicBezTo>
                    <a:pt x="1726" y="3750"/>
                    <a:pt x="1726" y="3715"/>
                    <a:pt x="1726" y="3655"/>
                  </a:cubicBezTo>
                  <a:lnTo>
                    <a:pt x="1726" y="3417"/>
                  </a:lnTo>
                  <a:close/>
                  <a:moveTo>
                    <a:pt x="1857" y="0"/>
                  </a:moveTo>
                  <a:cubicBezTo>
                    <a:pt x="1215" y="0"/>
                    <a:pt x="691" y="524"/>
                    <a:pt x="691" y="1167"/>
                  </a:cubicBezTo>
                  <a:cubicBezTo>
                    <a:pt x="691" y="1357"/>
                    <a:pt x="738" y="1548"/>
                    <a:pt x="834" y="1715"/>
                  </a:cubicBezTo>
                  <a:lnTo>
                    <a:pt x="869" y="1810"/>
                  </a:lnTo>
                  <a:lnTo>
                    <a:pt x="869" y="2072"/>
                  </a:lnTo>
                  <a:cubicBezTo>
                    <a:pt x="869" y="2536"/>
                    <a:pt x="1084" y="2941"/>
                    <a:pt x="1405" y="3215"/>
                  </a:cubicBezTo>
                  <a:lnTo>
                    <a:pt x="1405" y="3667"/>
                  </a:lnTo>
                  <a:cubicBezTo>
                    <a:pt x="1405" y="3739"/>
                    <a:pt x="1369" y="3810"/>
                    <a:pt x="1286" y="3846"/>
                  </a:cubicBezTo>
                  <a:lnTo>
                    <a:pt x="441" y="4155"/>
                  </a:lnTo>
                  <a:cubicBezTo>
                    <a:pt x="179" y="4262"/>
                    <a:pt x="0" y="4512"/>
                    <a:pt x="0" y="4810"/>
                  </a:cubicBezTo>
                  <a:lnTo>
                    <a:pt x="0" y="6048"/>
                  </a:lnTo>
                  <a:cubicBezTo>
                    <a:pt x="0" y="6132"/>
                    <a:pt x="72" y="6215"/>
                    <a:pt x="155" y="6215"/>
                  </a:cubicBezTo>
                  <a:cubicBezTo>
                    <a:pt x="250" y="6215"/>
                    <a:pt x="322" y="6132"/>
                    <a:pt x="322" y="6048"/>
                  </a:cubicBezTo>
                  <a:lnTo>
                    <a:pt x="322" y="4810"/>
                  </a:lnTo>
                  <a:cubicBezTo>
                    <a:pt x="322" y="4655"/>
                    <a:pt x="417" y="4524"/>
                    <a:pt x="560" y="4465"/>
                  </a:cubicBezTo>
                  <a:lnTo>
                    <a:pt x="1405" y="4155"/>
                  </a:lnTo>
                  <a:cubicBezTo>
                    <a:pt x="1453" y="4143"/>
                    <a:pt x="1500" y="4108"/>
                    <a:pt x="1524" y="4084"/>
                  </a:cubicBezTo>
                  <a:lnTo>
                    <a:pt x="2119" y="4524"/>
                  </a:lnTo>
                  <a:lnTo>
                    <a:pt x="2119" y="6036"/>
                  </a:lnTo>
                  <a:cubicBezTo>
                    <a:pt x="2119" y="6120"/>
                    <a:pt x="2203" y="6191"/>
                    <a:pt x="2286" y="6191"/>
                  </a:cubicBezTo>
                  <a:cubicBezTo>
                    <a:pt x="2369" y="6191"/>
                    <a:pt x="2453" y="6120"/>
                    <a:pt x="2453" y="6036"/>
                  </a:cubicBezTo>
                  <a:lnTo>
                    <a:pt x="2453" y="4512"/>
                  </a:lnTo>
                  <a:lnTo>
                    <a:pt x="3048" y="4072"/>
                  </a:lnTo>
                  <a:cubicBezTo>
                    <a:pt x="3084" y="4096"/>
                    <a:pt x="3120" y="4108"/>
                    <a:pt x="3167" y="4143"/>
                  </a:cubicBezTo>
                  <a:lnTo>
                    <a:pt x="4012" y="4453"/>
                  </a:lnTo>
                  <a:cubicBezTo>
                    <a:pt x="4155" y="4512"/>
                    <a:pt x="4251" y="4643"/>
                    <a:pt x="4251" y="4798"/>
                  </a:cubicBezTo>
                  <a:lnTo>
                    <a:pt x="4251" y="6036"/>
                  </a:lnTo>
                  <a:cubicBezTo>
                    <a:pt x="4251" y="6120"/>
                    <a:pt x="4322" y="6191"/>
                    <a:pt x="4417" y="6191"/>
                  </a:cubicBezTo>
                  <a:cubicBezTo>
                    <a:pt x="4501" y="6191"/>
                    <a:pt x="4572" y="6120"/>
                    <a:pt x="4572" y="6036"/>
                  </a:cubicBezTo>
                  <a:lnTo>
                    <a:pt x="4572" y="4798"/>
                  </a:lnTo>
                  <a:cubicBezTo>
                    <a:pt x="4584" y="4512"/>
                    <a:pt x="4382" y="4251"/>
                    <a:pt x="4120" y="4143"/>
                  </a:cubicBezTo>
                  <a:lnTo>
                    <a:pt x="3274" y="3834"/>
                  </a:lnTo>
                  <a:cubicBezTo>
                    <a:pt x="3191" y="3798"/>
                    <a:pt x="3155" y="3727"/>
                    <a:pt x="3155" y="3655"/>
                  </a:cubicBezTo>
                  <a:lnTo>
                    <a:pt x="3155" y="3215"/>
                  </a:lnTo>
                  <a:cubicBezTo>
                    <a:pt x="3179" y="3191"/>
                    <a:pt x="3227" y="3155"/>
                    <a:pt x="3250" y="3131"/>
                  </a:cubicBezTo>
                  <a:cubicBezTo>
                    <a:pt x="3536" y="2858"/>
                    <a:pt x="3691" y="2500"/>
                    <a:pt x="3691" y="2119"/>
                  </a:cubicBezTo>
                  <a:lnTo>
                    <a:pt x="3691" y="1810"/>
                  </a:lnTo>
                  <a:lnTo>
                    <a:pt x="3727" y="1715"/>
                  </a:lnTo>
                  <a:cubicBezTo>
                    <a:pt x="3822" y="1548"/>
                    <a:pt x="3870" y="1357"/>
                    <a:pt x="3870" y="1167"/>
                  </a:cubicBezTo>
                  <a:lnTo>
                    <a:pt x="3870" y="167"/>
                  </a:lnTo>
                  <a:cubicBezTo>
                    <a:pt x="3870" y="71"/>
                    <a:pt x="3786" y="0"/>
                    <a:pt x="3703" y="0"/>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47"/>
            <p:cNvSpPr/>
            <p:nvPr/>
          </p:nvSpPr>
          <p:spPr>
            <a:xfrm>
              <a:off x="7340324" y="2291486"/>
              <a:ext cx="10630" cy="38702"/>
            </a:xfrm>
            <a:custGeom>
              <a:rect b="b" l="l" r="r" t="t"/>
              <a:pathLst>
                <a:path extrusionOk="0" h="1216" w="334">
                  <a:moveTo>
                    <a:pt x="167" y="1"/>
                  </a:moveTo>
                  <a:cubicBezTo>
                    <a:pt x="84" y="1"/>
                    <a:pt x="0" y="72"/>
                    <a:pt x="0" y="167"/>
                  </a:cubicBezTo>
                  <a:lnTo>
                    <a:pt x="0" y="1060"/>
                  </a:lnTo>
                  <a:cubicBezTo>
                    <a:pt x="0" y="1144"/>
                    <a:pt x="84" y="1215"/>
                    <a:pt x="167" y="1215"/>
                  </a:cubicBezTo>
                  <a:cubicBezTo>
                    <a:pt x="262" y="1215"/>
                    <a:pt x="334" y="1144"/>
                    <a:pt x="334" y="1060"/>
                  </a:cubicBezTo>
                  <a:lnTo>
                    <a:pt x="334" y="167"/>
                  </a:lnTo>
                  <a:cubicBezTo>
                    <a:pt x="334" y="72"/>
                    <a:pt x="262" y="1"/>
                    <a:pt x="167" y="1"/>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47"/>
            <p:cNvSpPr/>
            <p:nvPr/>
          </p:nvSpPr>
          <p:spPr>
            <a:xfrm>
              <a:off x="7419511" y="2291486"/>
              <a:ext cx="10630" cy="38702"/>
            </a:xfrm>
            <a:custGeom>
              <a:rect b="b" l="l" r="r" t="t"/>
              <a:pathLst>
                <a:path extrusionOk="0" h="1216" w="334">
                  <a:moveTo>
                    <a:pt x="167" y="1"/>
                  </a:moveTo>
                  <a:cubicBezTo>
                    <a:pt x="72" y="1"/>
                    <a:pt x="1" y="72"/>
                    <a:pt x="1" y="167"/>
                  </a:cubicBezTo>
                  <a:lnTo>
                    <a:pt x="1" y="1060"/>
                  </a:lnTo>
                  <a:cubicBezTo>
                    <a:pt x="1" y="1144"/>
                    <a:pt x="72" y="1215"/>
                    <a:pt x="167" y="1215"/>
                  </a:cubicBezTo>
                  <a:cubicBezTo>
                    <a:pt x="251" y="1215"/>
                    <a:pt x="334" y="1144"/>
                    <a:pt x="334" y="1060"/>
                  </a:cubicBezTo>
                  <a:lnTo>
                    <a:pt x="334" y="167"/>
                  </a:lnTo>
                  <a:cubicBezTo>
                    <a:pt x="334" y="72"/>
                    <a:pt x="251" y="1"/>
                    <a:pt x="167" y="1"/>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47"/>
            <p:cNvSpPr/>
            <p:nvPr/>
          </p:nvSpPr>
          <p:spPr>
            <a:xfrm>
              <a:off x="7153878" y="1969392"/>
              <a:ext cx="225498" cy="188355"/>
            </a:xfrm>
            <a:custGeom>
              <a:rect b="b" l="l" r="r" t="t"/>
              <a:pathLst>
                <a:path extrusionOk="0" h="5918" w="7085">
                  <a:moveTo>
                    <a:pt x="2441" y="4227"/>
                  </a:moveTo>
                  <a:lnTo>
                    <a:pt x="2346" y="4608"/>
                  </a:lnTo>
                  <a:lnTo>
                    <a:pt x="2132" y="4608"/>
                  </a:lnTo>
                  <a:cubicBezTo>
                    <a:pt x="1917" y="4608"/>
                    <a:pt x="1751" y="4442"/>
                    <a:pt x="1751" y="4239"/>
                  </a:cubicBezTo>
                  <a:lnTo>
                    <a:pt x="1751" y="4227"/>
                  </a:lnTo>
                  <a:close/>
                  <a:moveTo>
                    <a:pt x="5668" y="310"/>
                  </a:moveTo>
                  <a:cubicBezTo>
                    <a:pt x="5882" y="310"/>
                    <a:pt x="6037" y="477"/>
                    <a:pt x="6037" y="679"/>
                  </a:cubicBezTo>
                  <a:lnTo>
                    <a:pt x="6037" y="3525"/>
                  </a:lnTo>
                  <a:cubicBezTo>
                    <a:pt x="6037" y="3739"/>
                    <a:pt x="5882" y="3894"/>
                    <a:pt x="5668" y="3894"/>
                  </a:cubicBezTo>
                  <a:lnTo>
                    <a:pt x="4251" y="3894"/>
                  </a:lnTo>
                  <a:cubicBezTo>
                    <a:pt x="4227" y="3894"/>
                    <a:pt x="4179" y="3918"/>
                    <a:pt x="4156" y="3930"/>
                  </a:cubicBezTo>
                  <a:lnTo>
                    <a:pt x="2572" y="5084"/>
                  </a:lnTo>
                  <a:lnTo>
                    <a:pt x="2810" y="4108"/>
                  </a:lnTo>
                  <a:cubicBezTo>
                    <a:pt x="2822" y="4061"/>
                    <a:pt x="2810" y="4001"/>
                    <a:pt x="2786" y="3953"/>
                  </a:cubicBezTo>
                  <a:cubicBezTo>
                    <a:pt x="2751" y="3918"/>
                    <a:pt x="2703" y="3894"/>
                    <a:pt x="2644" y="3894"/>
                  </a:cubicBezTo>
                  <a:lnTo>
                    <a:pt x="703" y="3894"/>
                  </a:lnTo>
                  <a:cubicBezTo>
                    <a:pt x="489" y="3894"/>
                    <a:pt x="322" y="3739"/>
                    <a:pt x="322" y="3525"/>
                  </a:cubicBezTo>
                  <a:lnTo>
                    <a:pt x="322" y="679"/>
                  </a:lnTo>
                  <a:cubicBezTo>
                    <a:pt x="322" y="477"/>
                    <a:pt x="489" y="310"/>
                    <a:pt x="703" y="310"/>
                  </a:cubicBezTo>
                  <a:close/>
                  <a:moveTo>
                    <a:pt x="6382" y="1036"/>
                  </a:moveTo>
                  <a:cubicBezTo>
                    <a:pt x="6585" y="1036"/>
                    <a:pt x="6751" y="1203"/>
                    <a:pt x="6751" y="1417"/>
                  </a:cubicBezTo>
                  <a:lnTo>
                    <a:pt x="6751" y="4251"/>
                  </a:lnTo>
                  <a:lnTo>
                    <a:pt x="6739" y="4251"/>
                  </a:lnTo>
                  <a:cubicBezTo>
                    <a:pt x="6739" y="4465"/>
                    <a:pt x="6573" y="4632"/>
                    <a:pt x="6370" y="4632"/>
                  </a:cubicBezTo>
                  <a:lnTo>
                    <a:pt x="4953" y="4632"/>
                  </a:lnTo>
                  <a:cubicBezTo>
                    <a:pt x="4906" y="4632"/>
                    <a:pt x="4870" y="4644"/>
                    <a:pt x="4822" y="4692"/>
                  </a:cubicBezTo>
                  <a:cubicBezTo>
                    <a:pt x="4787" y="4727"/>
                    <a:pt x="4775" y="4775"/>
                    <a:pt x="4787" y="4823"/>
                  </a:cubicBezTo>
                  <a:lnTo>
                    <a:pt x="4906" y="5501"/>
                  </a:lnTo>
                  <a:lnTo>
                    <a:pt x="3691" y="4692"/>
                  </a:lnTo>
                  <a:lnTo>
                    <a:pt x="4299" y="4239"/>
                  </a:lnTo>
                  <a:lnTo>
                    <a:pt x="5668" y="4239"/>
                  </a:lnTo>
                  <a:cubicBezTo>
                    <a:pt x="6049" y="4239"/>
                    <a:pt x="6370" y="3930"/>
                    <a:pt x="6370" y="3537"/>
                  </a:cubicBezTo>
                  <a:lnTo>
                    <a:pt x="6370" y="1036"/>
                  </a:lnTo>
                  <a:close/>
                  <a:moveTo>
                    <a:pt x="703" y="1"/>
                  </a:moveTo>
                  <a:cubicBezTo>
                    <a:pt x="310" y="1"/>
                    <a:pt x="0" y="310"/>
                    <a:pt x="0" y="703"/>
                  </a:cubicBezTo>
                  <a:lnTo>
                    <a:pt x="0" y="3537"/>
                  </a:lnTo>
                  <a:cubicBezTo>
                    <a:pt x="0" y="3930"/>
                    <a:pt x="310" y="4239"/>
                    <a:pt x="703" y="4239"/>
                  </a:cubicBezTo>
                  <a:lnTo>
                    <a:pt x="1405" y="4239"/>
                  </a:lnTo>
                  <a:lnTo>
                    <a:pt x="1405" y="4251"/>
                  </a:lnTo>
                  <a:cubicBezTo>
                    <a:pt x="1405" y="4644"/>
                    <a:pt x="1727" y="4954"/>
                    <a:pt x="2108" y="4954"/>
                  </a:cubicBezTo>
                  <a:lnTo>
                    <a:pt x="2263" y="4954"/>
                  </a:lnTo>
                  <a:lnTo>
                    <a:pt x="2203" y="5227"/>
                  </a:lnTo>
                  <a:cubicBezTo>
                    <a:pt x="2167" y="5323"/>
                    <a:pt x="2215" y="5430"/>
                    <a:pt x="2298" y="5489"/>
                  </a:cubicBezTo>
                  <a:cubicBezTo>
                    <a:pt x="2346" y="5525"/>
                    <a:pt x="2394" y="5537"/>
                    <a:pt x="2453" y="5537"/>
                  </a:cubicBezTo>
                  <a:cubicBezTo>
                    <a:pt x="2513" y="5537"/>
                    <a:pt x="2560" y="5525"/>
                    <a:pt x="2596" y="5489"/>
                  </a:cubicBezTo>
                  <a:lnTo>
                    <a:pt x="3334" y="4954"/>
                  </a:lnTo>
                  <a:lnTo>
                    <a:pt x="3489" y="4954"/>
                  </a:lnTo>
                  <a:lnTo>
                    <a:pt x="4882" y="5882"/>
                  </a:lnTo>
                  <a:cubicBezTo>
                    <a:pt x="4918" y="5906"/>
                    <a:pt x="4965" y="5918"/>
                    <a:pt x="5013" y="5918"/>
                  </a:cubicBezTo>
                  <a:cubicBezTo>
                    <a:pt x="5061" y="5918"/>
                    <a:pt x="5096" y="5906"/>
                    <a:pt x="5144" y="5882"/>
                  </a:cubicBezTo>
                  <a:cubicBezTo>
                    <a:pt x="5239" y="5823"/>
                    <a:pt x="5287" y="5727"/>
                    <a:pt x="5263" y="5620"/>
                  </a:cubicBezTo>
                  <a:lnTo>
                    <a:pt x="5168" y="4954"/>
                  </a:lnTo>
                  <a:lnTo>
                    <a:pt x="6382" y="4954"/>
                  </a:lnTo>
                  <a:cubicBezTo>
                    <a:pt x="6763" y="4954"/>
                    <a:pt x="7085" y="4644"/>
                    <a:pt x="7085" y="4251"/>
                  </a:cubicBezTo>
                  <a:lnTo>
                    <a:pt x="7085" y="1417"/>
                  </a:lnTo>
                  <a:cubicBezTo>
                    <a:pt x="7085" y="1024"/>
                    <a:pt x="6775" y="715"/>
                    <a:pt x="6382" y="715"/>
                  </a:cubicBezTo>
                  <a:cubicBezTo>
                    <a:pt x="6370" y="310"/>
                    <a:pt x="6061" y="1"/>
                    <a:pt x="5668" y="1"/>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47"/>
            <p:cNvSpPr/>
            <p:nvPr/>
          </p:nvSpPr>
          <p:spPr>
            <a:xfrm>
              <a:off x="7193663" y="2003511"/>
              <a:ext cx="27308" cy="10248"/>
            </a:xfrm>
            <a:custGeom>
              <a:rect b="b" l="l" r="r" t="t"/>
              <a:pathLst>
                <a:path extrusionOk="0" h="322" w="858">
                  <a:moveTo>
                    <a:pt x="167" y="0"/>
                  </a:moveTo>
                  <a:cubicBezTo>
                    <a:pt x="72" y="0"/>
                    <a:pt x="1" y="72"/>
                    <a:pt x="1" y="167"/>
                  </a:cubicBezTo>
                  <a:cubicBezTo>
                    <a:pt x="1" y="250"/>
                    <a:pt x="72" y="322"/>
                    <a:pt x="167" y="322"/>
                  </a:cubicBezTo>
                  <a:lnTo>
                    <a:pt x="703" y="322"/>
                  </a:lnTo>
                  <a:cubicBezTo>
                    <a:pt x="786" y="322"/>
                    <a:pt x="858" y="250"/>
                    <a:pt x="858" y="167"/>
                  </a:cubicBezTo>
                  <a:cubicBezTo>
                    <a:pt x="858" y="72"/>
                    <a:pt x="786" y="0"/>
                    <a:pt x="703" y="0"/>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47"/>
            <p:cNvSpPr/>
            <p:nvPr/>
          </p:nvSpPr>
          <p:spPr>
            <a:xfrm>
              <a:off x="7233065" y="2003511"/>
              <a:ext cx="83802" cy="10248"/>
            </a:xfrm>
            <a:custGeom>
              <a:rect b="b" l="l" r="r" t="t"/>
              <a:pathLst>
                <a:path extrusionOk="0" h="322" w="2633">
                  <a:moveTo>
                    <a:pt x="156" y="0"/>
                  </a:moveTo>
                  <a:cubicBezTo>
                    <a:pt x="72" y="0"/>
                    <a:pt x="1" y="72"/>
                    <a:pt x="1" y="167"/>
                  </a:cubicBezTo>
                  <a:cubicBezTo>
                    <a:pt x="1" y="250"/>
                    <a:pt x="72" y="322"/>
                    <a:pt x="156" y="322"/>
                  </a:cubicBezTo>
                  <a:lnTo>
                    <a:pt x="2465" y="322"/>
                  </a:lnTo>
                  <a:cubicBezTo>
                    <a:pt x="2561" y="322"/>
                    <a:pt x="2632" y="250"/>
                    <a:pt x="2632" y="167"/>
                  </a:cubicBezTo>
                  <a:cubicBezTo>
                    <a:pt x="2632" y="72"/>
                    <a:pt x="2573" y="0"/>
                    <a:pt x="2465" y="0"/>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47"/>
            <p:cNvSpPr/>
            <p:nvPr/>
          </p:nvSpPr>
          <p:spPr>
            <a:xfrm>
              <a:off x="7193281" y="2031933"/>
              <a:ext cx="123936" cy="10248"/>
            </a:xfrm>
            <a:custGeom>
              <a:rect b="b" l="l" r="r" t="t"/>
              <a:pathLst>
                <a:path extrusionOk="0" h="322" w="3894">
                  <a:moveTo>
                    <a:pt x="155" y="0"/>
                  </a:moveTo>
                  <a:cubicBezTo>
                    <a:pt x="72" y="0"/>
                    <a:pt x="1" y="71"/>
                    <a:pt x="1" y="167"/>
                  </a:cubicBezTo>
                  <a:cubicBezTo>
                    <a:pt x="1" y="250"/>
                    <a:pt x="72" y="322"/>
                    <a:pt x="155" y="322"/>
                  </a:cubicBezTo>
                  <a:lnTo>
                    <a:pt x="3715" y="322"/>
                  </a:lnTo>
                  <a:cubicBezTo>
                    <a:pt x="3811" y="322"/>
                    <a:pt x="3882" y="250"/>
                    <a:pt x="3882" y="167"/>
                  </a:cubicBezTo>
                  <a:cubicBezTo>
                    <a:pt x="3894" y="71"/>
                    <a:pt x="3823" y="0"/>
                    <a:pt x="3715" y="0"/>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47"/>
            <p:cNvSpPr/>
            <p:nvPr/>
          </p:nvSpPr>
          <p:spPr>
            <a:xfrm>
              <a:off x="7193663" y="2059973"/>
              <a:ext cx="83770" cy="10248"/>
            </a:xfrm>
            <a:custGeom>
              <a:rect b="b" l="l" r="r" t="t"/>
              <a:pathLst>
                <a:path extrusionOk="0" h="322" w="2632">
                  <a:moveTo>
                    <a:pt x="167" y="0"/>
                  </a:moveTo>
                  <a:cubicBezTo>
                    <a:pt x="72" y="0"/>
                    <a:pt x="1" y="72"/>
                    <a:pt x="1" y="155"/>
                  </a:cubicBezTo>
                  <a:cubicBezTo>
                    <a:pt x="1" y="250"/>
                    <a:pt x="72" y="322"/>
                    <a:pt x="167" y="322"/>
                  </a:cubicBezTo>
                  <a:lnTo>
                    <a:pt x="2465" y="322"/>
                  </a:lnTo>
                  <a:cubicBezTo>
                    <a:pt x="2560" y="322"/>
                    <a:pt x="2632" y="250"/>
                    <a:pt x="2632" y="155"/>
                  </a:cubicBezTo>
                  <a:cubicBezTo>
                    <a:pt x="2632" y="72"/>
                    <a:pt x="2560" y="0"/>
                    <a:pt x="2465" y="0"/>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47"/>
            <p:cNvSpPr/>
            <p:nvPr/>
          </p:nvSpPr>
          <p:spPr>
            <a:xfrm>
              <a:off x="7289145" y="2059973"/>
              <a:ext cx="27722" cy="10248"/>
            </a:xfrm>
            <a:custGeom>
              <a:rect b="b" l="l" r="r" t="t"/>
              <a:pathLst>
                <a:path extrusionOk="0" h="322" w="871">
                  <a:moveTo>
                    <a:pt x="168" y="0"/>
                  </a:moveTo>
                  <a:cubicBezTo>
                    <a:pt x="84" y="0"/>
                    <a:pt x="1" y="72"/>
                    <a:pt x="1" y="155"/>
                  </a:cubicBezTo>
                  <a:cubicBezTo>
                    <a:pt x="1" y="250"/>
                    <a:pt x="84" y="322"/>
                    <a:pt x="168" y="322"/>
                  </a:cubicBezTo>
                  <a:lnTo>
                    <a:pt x="703" y="322"/>
                  </a:lnTo>
                  <a:cubicBezTo>
                    <a:pt x="799" y="322"/>
                    <a:pt x="870" y="250"/>
                    <a:pt x="870" y="155"/>
                  </a:cubicBezTo>
                  <a:cubicBezTo>
                    <a:pt x="870" y="72"/>
                    <a:pt x="811" y="0"/>
                    <a:pt x="703" y="0"/>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8" name="Google Shape;338;p47"/>
          <p:cNvSpPr/>
          <p:nvPr/>
        </p:nvSpPr>
        <p:spPr>
          <a:xfrm>
            <a:off x="8237108" y="3376377"/>
            <a:ext cx="372188" cy="309260"/>
          </a:xfrm>
          <a:custGeom>
            <a:rect b="b" l="l" r="r" t="t"/>
            <a:pathLst>
              <a:path extrusionOk="0" h="9716" w="11693">
                <a:moveTo>
                  <a:pt x="2906" y="346"/>
                </a:moveTo>
                <a:cubicBezTo>
                  <a:pt x="3120" y="346"/>
                  <a:pt x="3287" y="524"/>
                  <a:pt x="3287" y="727"/>
                </a:cubicBezTo>
                <a:lnTo>
                  <a:pt x="3287" y="1096"/>
                </a:lnTo>
                <a:cubicBezTo>
                  <a:pt x="3299" y="1429"/>
                  <a:pt x="3049" y="1679"/>
                  <a:pt x="2727" y="1679"/>
                </a:cubicBezTo>
                <a:cubicBezTo>
                  <a:pt x="2406" y="1679"/>
                  <a:pt x="2144" y="1429"/>
                  <a:pt x="2144" y="1096"/>
                </a:cubicBezTo>
                <a:lnTo>
                  <a:pt x="2144" y="727"/>
                </a:lnTo>
                <a:cubicBezTo>
                  <a:pt x="2144" y="500"/>
                  <a:pt x="2322" y="346"/>
                  <a:pt x="2525" y="346"/>
                </a:cubicBezTo>
                <a:close/>
                <a:moveTo>
                  <a:pt x="5894" y="346"/>
                </a:moveTo>
                <a:cubicBezTo>
                  <a:pt x="6120" y="346"/>
                  <a:pt x="6275" y="524"/>
                  <a:pt x="6275" y="727"/>
                </a:cubicBezTo>
                <a:lnTo>
                  <a:pt x="6275" y="1096"/>
                </a:lnTo>
                <a:cubicBezTo>
                  <a:pt x="6299" y="1429"/>
                  <a:pt x="6037" y="1679"/>
                  <a:pt x="5716" y="1679"/>
                </a:cubicBezTo>
                <a:cubicBezTo>
                  <a:pt x="5406" y="1679"/>
                  <a:pt x="5132" y="1429"/>
                  <a:pt x="5132" y="1096"/>
                </a:cubicBezTo>
                <a:lnTo>
                  <a:pt x="5132" y="727"/>
                </a:lnTo>
                <a:cubicBezTo>
                  <a:pt x="5132" y="500"/>
                  <a:pt x="5311" y="346"/>
                  <a:pt x="5525" y="346"/>
                </a:cubicBezTo>
                <a:close/>
                <a:moveTo>
                  <a:pt x="8895" y="346"/>
                </a:moveTo>
                <a:cubicBezTo>
                  <a:pt x="9121" y="346"/>
                  <a:pt x="9287" y="524"/>
                  <a:pt x="9287" y="727"/>
                </a:cubicBezTo>
                <a:lnTo>
                  <a:pt x="9287" y="1096"/>
                </a:lnTo>
                <a:cubicBezTo>
                  <a:pt x="9299" y="1429"/>
                  <a:pt x="9026" y="1679"/>
                  <a:pt x="8716" y="1679"/>
                </a:cubicBezTo>
                <a:cubicBezTo>
                  <a:pt x="8406" y="1679"/>
                  <a:pt x="8144" y="1429"/>
                  <a:pt x="8144" y="1096"/>
                </a:cubicBezTo>
                <a:lnTo>
                  <a:pt x="8144" y="727"/>
                </a:lnTo>
                <a:cubicBezTo>
                  <a:pt x="8144" y="500"/>
                  <a:pt x="8323" y="346"/>
                  <a:pt x="8525" y="346"/>
                </a:cubicBezTo>
                <a:close/>
                <a:moveTo>
                  <a:pt x="2930" y="2036"/>
                </a:moveTo>
                <a:lnTo>
                  <a:pt x="2930" y="2120"/>
                </a:lnTo>
                <a:cubicBezTo>
                  <a:pt x="2930" y="2179"/>
                  <a:pt x="2941" y="2263"/>
                  <a:pt x="2977" y="2310"/>
                </a:cubicBezTo>
                <a:lnTo>
                  <a:pt x="2739" y="2548"/>
                </a:lnTo>
                <a:lnTo>
                  <a:pt x="2703" y="2548"/>
                </a:lnTo>
                <a:lnTo>
                  <a:pt x="2465" y="2310"/>
                </a:lnTo>
                <a:cubicBezTo>
                  <a:pt x="2501" y="2251"/>
                  <a:pt x="2513" y="2191"/>
                  <a:pt x="2513" y="2120"/>
                </a:cubicBezTo>
                <a:lnTo>
                  <a:pt x="2513" y="2036"/>
                </a:lnTo>
                <a:close/>
                <a:moveTo>
                  <a:pt x="5918" y="2036"/>
                </a:moveTo>
                <a:lnTo>
                  <a:pt x="5918" y="2120"/>
                </a:lnTo>
                <a:cubicBezTo>
                  <a:pt x="5918" y="2179"/>
                  <a:pt x="5942" y="2263"/>
                  <a:pt x="5966" y="2310"/>
                </a:cubicBezTo>
                <a:lnTo>
                  <a:pt x="5728" y="2548"/>
                </a:lnTo>
                <a:lnTo>
                  <a:pt x="5704" y="2548"/>
                </a:lnTo>
                <a:lnTo>
                  <a:pt x="5466" y="2310"/>
                </a:lnTo>
                <a:cubicBezTo>
                  <a:pt x="5489" y="2251"/>
                  <a:pt x="5501" y="2191"/>
                  <a:pt x="5501" y="2120"/>
                </a:cubicBezTo>
                <a:lnTo>
                  <a:pt x="5501" y="2036"/>
                </a:lnTo>
                <a:close/>
                <a:moveTo>
                  <a:pt x="8930" y="2036"/>
                </a:moveTo>
                <a:lnTo>
                  <a:pt x="8930" y="2120"/>
                </a:lnTo>
                <a:cubicBezTo>
                  <a:pt x="8930" y="2179"/>
                  <a:pt x="8942" y="2263"/>
                  <a:pt x="8966" y="2310"/>
                </a:cubicBezTo>
                <a:lnTo>
                  <a:pt x="8728" y="2548"/>
                </a:lnTo>
                <a:lnTo>
                  <a:pt x="8704" y="2548"/>
                </a:lnTo>
                <a:lnTo>
                  <a:pt x="8466" y="2310"/>
                </a:lnTo>
                <a:cubicBezTo>
                  <a:pt x="8490" y="2251"/>
                  <a:pt x="8514" y="2191"/>
                  <a:pt x="8514" y="2120"/>
                </a:cubicBezTo>
                <a:lnTo>
                  <a:pt x="8514" y="2036"/>
                </a:lnTo>
                <a:close/>
                <a:moveTo>
                  <a:pt x="1394" y="3525"/>
                </a:moveTo>
                <a:cubicBezTo>
                  <a:pt x="1620" y="3525"/>
                  <a:pt x="1798" y="3703"/>
                  <a:pt x="1798" y="3918"/>
                </a:cubicBezTo>
                <a:lnTo>
                  <a:pt x="1798" y="4287"/>
                </a:lnTo>
                <a:cubicBezTo>
                  <a:pt x="1798" y="4596"/>
                  <a:pt x="1548" y="4870"/>
                  <a:pt x="1215" y="4870"/>
                </a:cubicBezTo>
                <a:cubicBezTo>
                  <a:pt x="905" y="4870"/>
                  <a:pt x="644" y="4608"/>
                  <a:pt x="644" y="4287"/>
                </a:cubicBezTo>
                <a:lnTo>
                  <a:pt x="644" y="3918"/>
                </a:lnTo>
                <a:cubicBezTo>
                  <a:pt x="644" y="3691"/>
                  <a:pt x="822" y="3525"/>
                  <a:pt x="1025" y="3525"/>
                </a:cubicBezTo>
                <a:close/>
                <a:moveTo>
                  <a:pt x="4406" y="3525"/>
                </a:moveTo>
                <a:cubicBezTo>
                  <a:pt x="4632" y="3525"/>
                  <a:pt x="4811" y="3703"/>
                  <a:pt x="4811" y="3918"/>
                </a:cubicBezTo>
                <a:lnTo>
                  <a:pt x="4811" y="4287"/>
                </a:lnTo>
                <a:cubicBezTo>
                  <a:pt x="4811" y="4596"/>
                  <a:pt x="4549" y="4870"/>
                  <a:pt x="4227" y="4870"/>
                </a:cubicBezTo>
                <a:cubicBezTo>
                  <a:pt x="3918" y="4870"/>
                  <a:pt x="3644" y="4608"/>
                  <a:pt x="3644" y="4287"/>
                </a:cubicBezTo>
                <a:lnTo>
                  <a:pt x="3644" y="3918"/>
                </a:lnTo>
                <a:cubicBezTo>
                  <a:pt x="3644" y="3691"/>
                  <a:pt x="3823" y="3525"/>
                  <a:pt x="4037" y="3525"/>
                </a:cubicBezTo>
                <a:close/>
                <a:moveTo>
                  <a:pt x="7394" y="3525"/>
                </a:moveTo>
                <a:cubicBezTo>
                  <a:pt x="7621" y="3525"/>
                  <a:pt x="7799" y="3703"/>
                  <a:pt x="7799" y="3918"/>
                </a:cubicBezTo>
                <a:lnTo>
                  <a:pt x="7799" y="4287"/>
                </a:lnTo>
                <a:cubicBezTo>
                  <a:pt x="7799" y="4596"/>
                  <a:pt x="7537" y="4870"/>
                  <a:pt x="7216" y="4870"/>
                </a:cubicBezTo>
                <a:cubicBezTo>
                  <a:pt x="6906" y="4870"/>
                  <a:pt x="6632" y="4608"/>
                  <a:pt x="6632" y="4287"/>
                </a:cubicBezTo>
                <a:lnTo>
                  <a:pt x="6632" y="3918"/>
                </a:lnTo>
                <a:cubicBezTo>
                  <a:pt x="6632" y="3691"/>
                  <a:pt x="6811" y="3525"/>
                  <a:pt x="7025" y="3525"/>
                </a:cubicBezTo>
                <a:close/>
                <a:moveTo>
                  <a:pt x="10407" y="3525"/>
                </a:moveTo>
                <a:cubicBezTo>
                  <a:pt x="10621" y="3525"/>
                  <a:pt x="10788" y="3703"/>
                  <a:pt x="10788" y="3918"/>
                </a:cubicBezTo>
                <a:lnTo>
                  <a:pt x="10788" y="4287"/>
                </a:lnTo>
                <a:cubicBezTo>
                  <a:pt x="10800" y="4608"/>
                  <a:pt x="10538" y="4870"/>
                  <a:pt x="10216" y="4870"/>
                </a:cubicBezTo>
                <a:cubicBezTo>
                  <a:pt x="9907" y="4870"/>
                  <a:pt x="9645" y="4608"/>
                  <a:pt x="9645" y="4287"/>
                </a:cubicBezTo>
                <a:lnTo>
                  <a:pt x="9645" y="3918"/>
                </a:lnTo>
                <a:cubicBezTo>
                  <a:pt x="9645" y="3691"/>
                  <a:pt x="9823" y="3525"/>
                  <a:pt x="10026" y="3525"/>
                </a:cubicBezTo>
                <a:close/>
                <a:moveTo>
                  <a:pt x="1429" y="5215"/>
                </a:moveTo>
                <a:lnTo>
                  <a:pt x="1429" y="5311"/>
                </a:lnTo>
                <a:cubicBezTo>
                  <a:pt x="1429" y="5370"/>
                  <a:pt x="1441" y="5442"/>
                  <a:pt x="1477" y="5489"/>
                </a:cubicBezTo>
                <a:lnTo>
                  <a:pt x="1239" y="5727"/>
                </a:lnTo>
                <a:lnTo>
                  <a:pt x="1203" y="5727"/>
                </a:lnTo>
                <a:lnTo>
                  <a:pt x="965" y="5489"/>
                </a:lnTo>
                <a:cubicBezTo>
                  <a:pt x="989" y="5430"/>
                  <a:pt x="1013" y="5370"/>
                  <a:pt x="1013" y="5311"/>
                </a:cubicBezTo>
                <a:lnTo>
                  <a:pt x="1013" y="5215"/>
                </a:lnTo>
                <a:close/>
                <a:moveTo>
                  <a:pt x="4430" y="5215"/>
                </a:moveTo>
                <a:lnTo>
                  <a:pt x="4430" y="5311"/>
                </a:lnTo>
                <a:cubicBezTo>
                  <a:pt x="4430" y="5370"/>
                  <a:pt x="4454" y="5442"/>
                  <a:pt x="4477" y="5489"/>
                </a:cubicBezTo>
                <a:lnTo>
                  <a:pt x="4239" y="5727"/>
                </a:lnTo>
                <a:lnTo>
                  <a:pt x="4215" y="5727"/>
                </a:lnTo>
                <a:lnTo>
                  <a:pt x="3977" y="5489"/>
                </a:lnTo>
                <a:cubicBezTo>
                  <a:pt x="4001" y="5430"/>
                  <a:pt x="4013" y="5370"/>
                  <a:pt x="4013" y="5311"/>
                </a:cubicBezTo>
                <a:lnTo>
                  <a:pt x="4013" y="5215"/>
                </a:lnTo>
                <a:close/>
                <a:moveTo>
                  <a:pt x="7418" y="5215"/>
                </a:moveTo>
                <a:lnTo>
                  <a:pt x="7418" y="5311"/>
                </a:lnTo>
                <a:cubicBezTo>
                  <a:pt x="7418" y="5370"/>
                  <a:pt x="7442" y="5442"/>
                  <a:pt x="7466" y="5489"/>
                </a:cubicBezTo>
                <a:lnTo>
                  <a:pt x="7228" y="5727"/>
                </a:lnTo>
                <a:lnTo>
                  <a:pt x="7204" y="5727"/>
                </a:lnTo>
                <a:lnTo>
                  <a:pt x="6966" y="5489"/>
                </a:lnTo>
                <a:cubicBezTo>
                  <a:pt x="6990" y="5430"/>
                  <a:pt x="7001" y="5370"/>
                  <a:pt x="7001" y="5311"/>
                </a:cubicBezTo>
                <a:lnTo>
                  <a:pt x="7001" y="5215"/>
                </a:lnTo>
                <a:close/>
                <a:moveTo>
                  <a:pt x="10419" y="5215"/>
                </a:moveTo>
                <a:lnTo>
                  <a:pt x="10419" y="5311"/>
                </a:lnTo>
                <a:cubicBezTo>
                  <a:pt x="10419" y="5370"/>
                  <a:pt x="10430" y="5442"/>
                  <a:pt x="10454" y="5489"/>
                </a:cubicBezTo>
                <a:lnTo>
                  <a:pt x="10216" y="5727"/>
                </a:lnTo>
                <a:lnTo>
                  <a:pt x="10192" y="5727"/>
                </a:lnTo>
                <a:lnTo>
                  <a:pt x="9954" y="5489"/>
                </a:lnTo>
                <a:cubicBezTo>
                  <a:pt x="9978" y="5430"/>
                  <a:pt x="10002" y="5370"/>
                  <a:pt x="10002" y="5311"/>
                </a:cubicBezTo>
                <a:lnTo>
                  <a:pt x="10002" y="5215"/>
                </a:lnTo>
                <a:close/>
                <a:moveTo>
                  <a:pt x="2584" y="0"/>
                </a:moveTo>
                <a:cubicBezTo>
                  <a:pt x="2191" y="0"/>
                  <a:pt x="1858" y="322"/>
                  <a:pt x="1858" y="727"/>
                </a:cubicBezTo>
                <a:lnTo>
                  <a:pt x="1858" y="1096"/>
                </a:lnTo>
                <a:cubicBezTo>
                  <a:pt x="1858" y="1393"/>
                  <a:pt x="2013" y="1667"/>
                  <a:pt x="2227" y="1846"/>
                </a:cubicBezTo>
                <a:lnTo>
                  <a:pt x="2227" y="2108"/>
                </a:lnTo>
                <a:cubicBezTo>
                  <a:pt x="2227" y="2108"/>
                  <a:pt x="2227" y="2132"/>
                  <a:pt x="2215" y="2132"/>
                </a:cubicBezTo>
                <a:lnTo>
                  <a:pt x="1787" y="2346"/>
                </a:lnTo>
                <a:cubicBezTo>
                  <a:pt x="1608" y="2441"/>
                  <a:pt x="1489" y="2632"/>
                  <a:pt x="1489" y="2846"/>
                </a:cubicBezTo>
                <a:lnTo>
                  <a:pt x="1489" y="3179"/>
                </a:lnTo>
                <a:lnTo>
                  <a:pt x="1096" y="3179"/>
                </a:lnTo>
                <a:cubicBezTo>
                  <a:pt x="703" y="3179"/>
                  <a:pt x="370" y="3513"/>
                  <a:pt x="370" y="3918"/>
                </a:cubicBezTo>
                <a:lnTo>
                  <a:pt x="370" y="4287"/>
                </a:lnTo>
                <a:cubicBezTo>
                  <a:pt x="370" y="4584"/>
                  <a:pt x="524" y="4846"/>
                  <a:pt x="739" y="5025"/>
                </a:cubicBezTo>
                <a:lnTo>
                  <a:pt x="739" y="5299"/>
                </a:lnTo>
                <a:cubicBezTo>
                  <a:pt x="739" y="5299"/>
                  <a:pt x="739" y="5311"/>
                  <a:pt x="727" y="5311"/>
                </a:cubicBezTo>
                <a:lnTo>
                  <a:pt x="298" y="5537"/>
                </a:lnTo>
                <a:cubicBezTo>
                  <a:pt x="120" y="5620"/>
                  <a:pt x="1" y="5823"/>
                  <a:pt x="1" y="6025"/>
                </a:cubicBezTo>
                <a:lnTo>
                  <a:pt x="1" y="7870"/>
                </a:lnTo>
                <a:cubicBezTo>
                  <a:pt x="1" y="8025"/>
                  <a:pt x="48" y="8156"/>
                  <a:pt x="120" y="8275"/>
                </a:cubicBezTo>
                <a:lnTo>
                  <a:pt x="298" y="8561"/>
                </a:lnTo>
                <a:cubicBezTo>
                  <a:pt x="346" y="8621"/>
                  <a:pt x="358" y="8692"/>
                  <a:pt x="358" y="8775"/>
                </a:cubicBezTo>
                <a:lnTo>
                  <a:pt x="358" y="9549"/>
                </a:lnTo>
                <a:cubicBezTo>
                  <a:pt x="358" y="9644"/>
                  <a:pt x="429" y="9716"/>
                  <a:pt x="524" y="9716"/>
                </a:cubicBezTo>
                <a:cubicBezTo>
                  <a:pt x="608" y="9716"/>
                  <a:pt x="679" y="9644"/>
                  <a:pt x="679" y="9549"/>
                </a:cubicBezTo>
                <a:lnTo>
                  <a:pt x="679" y="8775"/>
                </a:lnTo>
                <a:cubicBezTo>
                  <a:pt x="679" y="8632"/>
                  <a:pt x="644" y="8501"/>
                  <a:pt x="560" y="8371"/>
                </a:cubicBezTo>
                <a:lnTo>
                  <a:pt x="382" y="8097"/>
                </a:lnTo>
                <a:cubicBezTo>
                  <a:pt x="346" y="8037"/>
                  <a:pt x="322" y="7966"/>
                  <a:pt x="322" y="7870"/>
                </a:cubicBezTo>
                <a:lnTo>
                  <a:pt x="322" y="6025"/>
                </a:lnTo>
                <a:cubicBezTo>
                  <a:pt x="322" y="5954"/>
                  <a:pt x="370" y="5882"/>
                  <a:pt x="441" y="5846"/>
                </a:cubicBezTo>
                <a:lnTo>
                  <a:pt x="763" y="5692"/>
                </a:lnTo>
                <a:lnTo>
                  <a:pt x="1036" y="5977"/>
                </a:lnTo>
                <a:cubicBezTo>
                  <a:pt x="1120" y="6049"/>
                  <a:pt x="1203" y="6085"/>
                  <a:pt x="1298" y="6085"/>
                </a:cubicBezTo>
                <a:cubicBezTo>
                  <a:pt x="1382" y="6085"/>
                  <a:pt x="1477" y="6049"/>
                  <a:pt x="1548" y="5977"/>
                </a:cubicBezTo>
                <a:lnTo>
                  <a:pt x="1834" y="5692"/>
                </a:lnTo>
                <a:lnTo>
                  <a:pt x="2144" y="5846"/>
                </a:lnTo>
                <a:cubicBezTo>
                  <a:pt x="2215" y="5882"/>
                  <a:pt x="2263" y="5954"/>
                  <a:pt x="2263" y="6025"/>
                </a:cubicBezTo>
                <a:lnTo>
                  <a:pt x="2263" y="7870"/>
                </a:lnTo>
                <a:cubicBezTo>
                  <a:pt x="2263" y="7942"/>
                  <a:pt x="2227" y="8025"/>
                  <a:pt x="2203" y="8097"/>
                </a:cubicBezTo>
                <a:lnTo>
                  <a:pt x="2025" y="8371"/>
                </a:lnTo>
                <a:cubicBezTo>
                  <a:pt x="1953" y="8490"/>
                  <a:pt x="1906" y="8644"/>
                  <a:pt x="1906" y="8775"/>
                </a:cubicBezTo>
                <a:lnTo>
                  <a:pt x="1906" y="9549"/>
                </a:lnTo>
                <a:cubicBezTo>
                  <a:pt x="1906" y="9644"/>
                  <a:pt x="1977" y="9716"/>
                  <a:pt x="2072" y="9716"/>
                </a:cubicBezTo>
                <a:cubicBezTo>
                  <a:pt x="2156" y="9716"/>
                  <a:pt x="2227" y="9644"/>
                  <a:pt x="2227" y="9549"/>
                </a:cubicBezTo>
                <a:lnTo>
                  <a:pt x="2227" y="8775"/>
                </a:lnTo>
                <a:cubicBezTo>
                  <a:pt x="2227" y="8704"/>
                  <a:pt x="2263" y="8632"/>
                  <a:pt x="2287" y="8561"/>
                </a:cubicBezTo>
                <a:lnTo>
                  <a:pt x="2465" y="8275"/>
                </a:lnTo>
                <a:cubicBezTo>
                  <a:pt x="2549" y="8156"/>
                  <a:pt x="2584" y="8001"/>
                  <a:pt x="2584" y="7870"/>
                </a:cubicBezTo>
                <a:lnTo>
                  <a:pt x="2584" y="6025"/>
                </a:lnTo>
                <a:cubicBezTo>
                  <a:pt x="2584" y="5823"/>
                  <a:pt x="2465" y="5644"/>
                  <a:pt x="2287" y="5537"/>
                </a:cubicBezTo>
                <a:lnTo>
                  <a:pt x="1858" y="5311"/>
                </a:lnTo>
                <a:lnTo>
                  <a:pt x="1846" y="5299"/>
                </a:lnTo>
                <a:lnTo>
                  <a:pt x="1846" y="5025"/>
                </a:lnTo>
                <a:cubicBezTo>
                  <a:pt x="2072" y="4870"/>
                  <a:pt x="2215" y="4596"/>
                  <a:pt x="2215" y="4287"/>
                </a:cubicBezTo>
                <a:lnTo>
                  <a:pt x="2215" y="3918"/>
                </a:lnTo>
                <a:cubicBezTo>
                  <a:pt x="2215" y="3644"/>
                  <a:pt x="2072" y="3406"/>
                  <a:pt x="1846" y="3275"/>
                </a:cubicBezTo>
                <a:lnTo>
                  <a:pt x="1846" y="2822"/>
                </a:lnTo>
                <a:cubicBezTo>
                  <a:pt x="1846" y="2751"/>
                  <a:pt x="1894" y="2679"/>
                  <a:pt x="1965" y="2644"/>
                </a:cubicBezTo>
                <a:lnTo>
                  <a:pt x="2275" y="2501"/>
                </a:lnTo>
                <a:lnTo>
                  <a:pt x="2560" y="2786"/>
                </a:lnTo>
                <a:cubicBezTo>
                  <a:pt x="2632" y="2858"/>
                  <a:pt x="2727" y="2882"/>
                  <a:pt x="2810" y="2882"/>
                </a:cubicBezTo>
                <a:cubicBezTo>
                  <a:pt x="2906" y="2882"/>
                  <a:pt x="2989" y="2858"/>
                  <a:pt x="3061" y="2786"/>
                </a:cubicBezTo>
                <a:lnTo>
                  <a:pt x="3346" y="2501"/>
                </a:lnTo>
                <a:lnTo>
                  <a:pt x="3656" y="2644"/>
                </a:lnTo>
                <a:cubicBezTo>
                  <a:pt x="3739" y="2679"/>
                  <a:pt x="3775" y="2751"/>
                  <a:pt x="3775" y="2822"/>
                </a:cubicBezTo>
                <a:lnTo>
                  <a:pt x="3775" y="3275"/>
                </a:lnTo>
                <a:cubicBezTo>
                  <a:pt x="3561" y="3394"/>
                  <a:pt x="3406" y="3632"/>
                  <a:pt x="3406" y="3918"/>
                </a:cubicBezTo>
                <a:lnTo>
                  <a:pt x="3406" y="4287"/>
                </a:lnTo>
                <a:cubicBezTo>
                  <a:pt x="3406" y="4584"/>
                  <a:pt x="3561" y="4846"/>
                  <a:pt x="3775" y="5025"/>
                </a:cubicBezTo>
                <a:lnTo>
                  <a:pt x="3775" y="5299"/>
                </a:lnTo>
                <a:cubicBezTo>
                  <a:pt x="3775" y="5299"/>
                  <a:pt x="3775" y="5311"/>
                  <a:pt x="3763" y="5311"/>
                </a:cubicBezTo>
                <a:lnTo>
                  <a:pt x="3334" y="5537"/>
                </a:lnTo>
                <a:cubicBezTo>
                  <a:pt x="3156" y="5620"/>
                  <a:pt x="3037" y="5823"/>
                  <a:pt x="3037" y="6025"/>
                </a:cubicBezTo>
                <a:lnTo>
                  <a:pt x="3037" y="7870"/>
                </a:lnTo>
                <a:cubicBezTo>
                  <a:pt x="3037" y="8025"/>
                  <a:pt x="3084" y="8156"/>
                  <a:pt x="3156" y="8275"/>
                </a:cubicBezTo>
                <a:lnTo>
                  <a:pt x="3334" y="8561"/>
                </a:lnTo>
                <a:cubicBezTo>
                  <a:pt x="3382" y="8621"/>
                  <a:pt x="3394" y="8692"/>
                  <a:pt x="3394" y="8775"/>
                </a:cubicBezTo>
                <a:lnTo>
                  <a:pt x="3394" y="9549"/>
                </a:lnTo>
                <a:cubicBezTo>
                  <a:pt x="3394" y="9644"/>
                  <a:pt x="3465" y="9716"/>
                  <a:pt x="3561" y="9716"/>
                </a:cubicBezTo>
                <a:cubicBezTo>
                  <a:pt x="3644" y="9716"/>
                  <a:pt x="3715" y="9644"/>
                  <a:pt x="3715" y="9549"/>
                </a:cubicBezTo>
                <a:lnTo>
                  <a:pt x="3715" y="8775"/>
                </a:lnTo>
                <a:cubicBezTo>
                  <a:pt x="3715" y="8632"/>
                  <a:pt x="3680" y="8501"/>
                  <a:pt x="3596" y="8371"/>
                </a:cubicBezTo>
                <a:lnTo>
                  <a:pt x="3418" y="8097"/>
                </a:lnTo>
                <a:cubicBezTo>
                  <a:pt x="3382" y="8037"/>
                  <a:pt x="3358" y="7966"/>
                  <a:pt x="3358" y="7870"/>
                </a:cubicBezTo>
                <a:lnTo>
                  <a:pt x="3358" y="6025"/>
                </a:lnTo>
                <a:cubicBezTo>
                  <a:pt x="3358" y="5954"/>
                  <a:pt x="3406" y="5882"/>
                  <a:pt x="3477" y="5846"/>
                </a:cubicBezTo>
                <a:lnTo>
                  <a:pt x="3799" y="5692"/>
                </a:lnTo>
                <a:lnTo>
                  <a:pt x="4073" y="5977"/>
                </a:lnTo>
                <a:cubicBezTo>
                  <a:pt x="4156" y="6049"/>
                  <a:pt x="4239" y="6085"/>
                  <a:pt x="4334" y="6085"/>
                </a:cubicBezTo>
                <a:cubicBezTo>
                  <a:pt x="4418" y="6085"/>
                  <a:pt x="4513" y="6049"/>
                  <a:pt x="4585" y="5977"/>
                </a:cubicBezTo>
                <a:lnTo>
                  <a:pt x="4870" y="5692"/>
                </a:lnTo>
                <a:lnTo>
                  <a:pt x="5180" y="5846"/>
                </a:lnTo>
                <a:cubicBezTo>
                  <a:pt x="5251" y="5882"/>
                  <a:pt x="5299" y="5954"/>
                  <a:pt x="5299" y="6025"/>
                </a:cubicBezTo>
                <a:lnTo>
                  <a:pt x="5299" y="7870"/>
                </a:lnTo>
                <a:cubicBezTo>
                  <a:pt x="5299" y="7942"/>
                  <a:pt x="5263" y="8025"/>
                  <a:pt x="5239" y="8097"/>
                </a:cubicBezTo>
                <a:lnTo>
                  <a:pt x="5061" y="8371"/>
                </a:lnTo>
                <a:cubicBezTo>
                  <a:pt x="4989" y="8490"/>
                  <a:pt x="4942" y="8644"/>
                  <a:pt x="4942" y="8775"/>
                </a:cubicBezTo>
                <a:lnTo>
                  <a:pt x="4942" y="9549"/>
                </a:lnTo>
                <a:cubicBezTo>
                  <a:pt x="4942" y="9644"/>
                  <a:pt x="5013" y="9716"/>
                  <a:pt x="5108" y="9716"/>
                </a:cubicBezTo>
                <a:cubicBezTo>
                  <a:pt x="5192" y="9716"/>
                  <a:pt x="5263" y="9644"/>
                  <a:pt x="5263" y="9549"/>
                </a:cubicBezTo>
                <a:lnTo>
                  <a:pt x="5263" y="8775"/>
                </a:lnTo>
                <a:cubicBezTo>
                  <a:pt x="5263" y="8704"/>
                  <a:pt x="5299" y="8632"/>
                  <a:pt x="5323" y="8561"/>
                </a:cubicBezTo>
                <a:lnTo>
                  <a:pt x="5501" y="8275"/>
                </a:lnTo>
                <a:cubicBezTo>
                  <a:pt x="5585" y="8156"/>
                  <a:pt x="5620" y="8001"/>
                  <a:pt x="5620" y="7870"/>
                </a:cubicBezTo>
                <a:lnTo>
                  <a:pt x="5620" y="6025"/>
                </a:lnTo>
                <a:cubicBezTo>
                  <a:pt x="5620" y="5823"/>
                  <a:pt x="5501" y="5644"/>
                  <a:pt x="5323" y="5537"/>
                </a:cubicBezTo>
                <a:lnTo>
                  <a:pt x="4894" y="5311"/>
                </a:lnTo>
                <a:lnTo>
                  <a:pt x="4882" y="5299"/>
                </a:lnTo>
                <a:lnTo>
                  <a:pt x="4882" y="5025"/>
                </a:lnTo>
                <a:cubicBezTo>
                  <a:pt x="5108" y="4870"/>
                  <a:pt x="5251" y="4596"/>
                  <a:pt x="5251" y="4287"/>
                </a:cubicBezTo>
                <a:lnTo>
                  <a:pt x="5251" y="3918"/>
                </a:lnTo>
                <a:cubicBezTo>
                  <a:pt x="5251" y="3644"/>
                  <a:pt x="5108" y="3406"/>
                  <a:pt x="4882" y="3275"/>
                </a:cubicBezTo>
                <a:lnTo>
                  <a:pt x="4882" y="2822"/>
                </a:lnTo>
                <a:cubicBezTo>
                  <a:pt x="4882" y="2751"/>
                  <a:pt x="4930" y="2679"/>
                  <a:pt x="5001" y="2644"/>
                </a:cubicBezTo>
                <a:lnTo>
                  <a:pt x="5311" y="2501"/>
                </a:lnTo>
                <a:lnTo>
                  <a:pt x="5597" y="2786"/>
                </a:lnTo>
                <a:cubicBezTo>
                  <a:pt x="5668" y="2858"/>
                  <a:pt x="5763" y="2882"/>
                  <a:pt x="5847" y="2882"/>
                </a:cubicBezTo>
                <a:cubicBezTo>
                  <a:pt x="5942" y="2882"/>
                  <a:pt x="6025" y="2858"/>
                  <a:pt x="6097" y="2786"/>
                </a:cubicBezTo>
                <a:lnTo>
                  <a:pt x="6382" y="2501"/>
                </a:lnTo>
                <a:lnTo>
                  <a:pt x="6692" y="2644"/>
                </a:lnTo>
                <a:cubicBezTo>
                  <a:pt x="6775" y="2679"/>
                  <a:pt x="6811" y="2751"/>
                  <a:pt x="6811" y="2822"/>
                </a:cubicBezTo>
                <a:lnTo>
                  <a:pt x="6811" y="3275"/>
                </a:lnTo>
                <a:cubicBezTo>
                  <a:pt x="6597" y="3394"/>
                  <a:pt x="6442" y="3632"/>
                  <a:pt x="6442" y="3918"/>
                </a:cubicBezTo>
                <a:lnTo>
                  <a:pt x="6442" y="4287"/>
                </a:lnTo>
                <a:cubicBezTo>
                  <a:pt x="6442" y="4584"/>
                  <a:pt x="6597" y="4846"/>
                  <a:pt x="6811" y="5025"/>
                </a:cubicBezTo>
                <a:lnTo>
                  <a:pt x="6811" y="5299"/>
                </a:lnTo>
                <a:cubicBezTo>
                  <a:pt x="6811" y="5299"/>
                  <a:pt x="6811" y="5311"/>
                  <a:pt x="6799" y="5311"/>
                </a:cubicBezTo>
                <a:lnTo>
                  <a:pt x="6370" y="5537"/>
                </a:lnTo>
                <a:cubicBezTo>
                  <a:pt x="6192" y="5620"/>
                  <a:pt x="6073" y="5823"/>
                  <a:pt x="6073" y="6025"/>
                </a:cubicBezTo>
                <a:lnTo>
                  <a:pt x="6073" y="7870"/>
                </a:lnTo>
                <a:cubicBezTo>
                  <a:pt x="6073" y="8025"/>
                  <a:pt x="6120" y="8156"/>
                  <a:pt x="6192" y="8275"/>
                </a:cubicBezTo>
                <a:lnTo>
                  <a:pt x="6370" y="8561"/>
                </a:lnTo>
                <a:cubicBezTo>
                  <a:pt x="6418" y="8621"/>
                  <a:pt x="6430" y="8692"/>
                  <a:pt x="6430" y="8775"/>
                </a:cubicBezTo>
                <a:lnTo>
                  <a:pt x="6430" y="9549"/>
                </a:lnTo>
                <a:cubicBezTo>
                  <a:pt x="6430" y="9644"/>
                  <a:pt x="6501" y="9716"/>
                  <a:pt x="6597" y="9716"/>
                </a:cubicBezTo>
                <a:cubicBezTo>
                  <a:pt x="6680" y="9716"/>
                  <a:pt x="6751" y="9644"/>
                  <a:pt x="6751" y="9549"/>
                </a:cubicBezTo>
                <a:lnTo>
                  <a:pt x="6751" y="8775"/>
                </a:lnTo>
                <a:cubicBezTo>
                  <a:pt x="6751" y="8632"/>
                  <a:pt x="6716" y="8501"/>
                  <a:pt x="6632" y="8371"/>
                </a:cubicBezTo>
                <a:lnTo>
                  <a:pt x="6454" y="8097"/>
                </a:lnTo>
                <a:cubicBezTo>
                  <a:pt x="6418" y="8037"/>
                  <a:pt x="6394" y="7966"/>
                  <a:pt x="6394" y="7870"/>
                </a:cubicBezTo>
                <a:lnTo>
                  <a:pt x="6394" y="6025"/>
                </a:lnTo>
                <a:cubicBezTo>
                  <a:pt x="6394" y="5954"/>
                  <a:pt x="6442" y="5882"/>
                  <a:pt x="6513" y="5846"/>
                </a:cubicBezTo>
                <a:lnTo>
                  <a:pt x="6835" y="5692"/>
                </a:lnTo>
                <a:lnTo>
                  <a:pt x="7109" y="5977"/>
                </a:lnTo>
                <a:cubicBezTo>
                  <a:pt x="7192" y="6049"/>
                  <a:pt x="7275" y="6085"/>
                  <a:pt x="7371" y="6085"/>
                </a:cubicBezTo>
                <a:cubicBezTo>
                  <a:pt x="7454" y="6085"/>
                  <a:pt x="7549" y="6049"/>
                  <a:pt x="7621" y="5977"/>
                </a:cubicBezTo>
                <a:lnTo>
                  <a:pt x="7906" y="5692"/>
                </a:lnTo>
                <a:lnTo>
                  <a:pt x="8216" y="5846"/>
                </a:lnTo>
                <a:cubicBezTo>
                  <a:pt x="8287" y="5882"/>
                  <a:pt x="8335" y="5954"/>
                  <a:pt x="8335" y="6025"/>
                </a:cubicBezTo>
                <a:lnTo>
                  <a:pt x="8335" y="7870"/>
                </a:lnTo>
                <a:cubicBezTo>
                  <a:pt x="8335" y="7942"/>
                  <a:pt x="8299" y="8025"/>
                  <a:pt x="8275" y="8097"/>
                </a:cubicBezTo>
                <a:lnTo>
                  <a:pt x="8097" y="8371"/>
                </a:lnTo>
                <a:cubicBezTo>
                  <a:pt x="8025" y="8490"/>
                  <a:pt x="7978" y="8644"/>
                  <a:pt x="7978" y="8775"/>
                </a:cubicBezTo>
                <a:lnTo>
                  <a:pt x="7978" y="9549"/>
                </a:lnTo>
                <a:cubicBezTo>
                  <a:pt x="7978" y="9644"/>
                  <a:pt x="8049" y="9716"/>
                  <a:pt x="8144" y="9716"/>
                </a:cubicBezTo>
                <a:cubicBezTo>
                  <a:pt x="8228" y="9716"/>
                  <a:pt x="8299" y="9644"/>
                  <a:pt x="8299" y="9549"/>
                </a:cubicBezTo>
                <a:lnTo>
                  <a:pt x="8299" y="8775"/>
                </a:lnTo>
                <a:cubicBezTo>
                  <a:pt x="8299" y="8704"/>
                  <a:pt x="8335" y="8632"/>
                  <a:pt x="8359" y="8561"/>
                </a:cubicBezTo>
                <a:lnTo>
                  <a:pt x="8537" y="8275"/>
                </a:lnTo>
                <a:cubicBezTo>
                  <a:pt x="8621" y="8156"/>
                  <a:pt x="8656" y="8001"/>
                  <a:pt x="8656" y="7870"/>
                </a:cubicBezTo>
                <a:lnTo>
                  <a:pt x="8656" y="6025"/>
                </a:lnTo>
                <a:cubicBezTo>
                  <a:pt x="8656" y="5823"/>
                  <a:pt x="8537" y="5644"/>
                  <a:pt x="8359" y="5537"/>
                </a:cubicBezTo>
                <a:lnTo>
                  <a:pt x="7930" y="5311"/>
                </a:lnTo>
                <a:lnTo>
                  <a:pt x="7918" y="5299"/>
                </a:lnTo>
                <a:lnTo>
                  <a:pt x="7918" y="5025"/>
                </a:lnTo>
                <a:cubicBezTo>
                  <a:pt x="8144" y="4870"/>
                  <a:pt x="8287" y="4596"/>
                  <a:pt x="8287" y="4287"/>
                </a:cubicBezTo>
                <a:lnTo>
                  <a:pt x="8287" y="3918"/>
                </a:lnTo>
                <a:cubicBezTo>
                  <a:pt x="8287" y="3644"/>
                  <a:pt x="8144" y="3406"/>
                  <a:pt x="7918" y="3275"/>
                </a:cubicBezTo>
                <a:lnTo>
                  <a:pt x="7918" y="2822"/>
                </a:lnTo>
                <a:cubicBezTo>
                  <a:pt x="7918" y="2751"/>
                  <a:pt x="7966" y="2679"/>
                  <a:pt x="8037" y="2644"/>
                </a:cubicBezTo>
                <a:lnTo>
                  <a:pt x="8347" y="2501"/>
                </a:lnTo>
                <a:lnTo>
                  <a:pt x="8633" y="2786"/>
                </a:lnTo>
                <a:cubicBezTo>
                  <a:pt x="8704" y="2858"/>
                  <a:pt x="8799" y="2882"/>
                  <a:pt x="8883" y="2882"/>
                </a:cubicBezTo>
                <a:cubicBezTo>
                  <a:pt x="8978" y="2882"/>
                  <a:pt x="9061" y="2858"/>
                  <a:pt x="9133" y="2786"/>
                </a:cubicBezTo>
                <a:lnTo>
                  <a:pt x="9418" y="2501"/>
                </a:lnTo>
                <a:lnTo>
                  <a:pt x="9728" y="2644"/>
                </a:lnTo>
                <a:cubicBezTo>
                  <a:pt x="9811" y="2679"/>
                  <a:pt x="9847" y="2751"/>
                  <a:pt x="9847" y="2822"/>
                </a:cubicBezTo>
                <a:lnTo>
                  <a:pt x="9847" y="3275"/>
                </a:lnTo>
                <a:cubicBezTo>
                  <a:pt x="9633" y="3394"/>
                  <a:pt x="9478" y="3632"/>
                  <a:pt x="9478" y="3918"/>
                </a:cubicBezTo>
                <a:lnTo>
                  <a:pt x="9478" y="4287"/>
                </a:lnTo>
                <a:cubicBezTo>
                  <a:pt x="9478" y="4584"/>
                  <a:pt x="9633" y="4846"/>
                  <a:pt x="9847" y="5025"/>
                </a:cubicBezTo>
                <a:lnTo>
                  <a:pt x="9847" y="5299"/>
                </a:lnTo>
                <a:cubicBezTo>
                  <a:pt x="9847" y="5299"/>
                  <a:pt x="9847" y="5311"/>
                  <a:pt x="9835" y="5311"/>
                </a:cubicBezTo>
                <a:lnTo>
                  <a:pt x="9407" y="5537"/>
                </a:lnTo>
                <a:cubicBezTo>
                  <a:pt x="9228" y="5620"/>
                  <a:pt x="9109" y="5823"/>
                  <a:pt x="9109" y="6025"/>
                </a:cubicBezTo>
                <a:lnTo>
                  <a:pt x="9109" y="7870"/>
                </a:lnTo>
                <a:cubicBezTo>
                  <a:pt x="9109" y="8025"/>
                  <a:pt x="9157" y="8156"/>
                  <a:pt x="9228" y="8275"/>
                </a:cubicBezTo>
                <a:lnTo>
                  <a:pt x="9407" y="8561"/>
                </a:lnTo>
                <a:cubicBezTo>
                  <a:pt x="9454" y="8621"/>
                  <a:pt x="9466" y="8692"/>
                  <a:pt x="9466" y="8775"/>
                </a:cubicBezTo>
                <a:lnTo>
                  <a:pt x="9466" y="9549"/>
                </a:lnTo>
                <a:cubicBezTo>
                  <a:pt x="9466" y="9644"/>
                  <a:pt x="9538" y="9716"/>
                  <a:pt x="9633" y="9716"/>
                </a:cubicBezTo>
                <a:cubicBezTo>
                  <a:pt x="9716" y="9716"/>
                  <a:pt x="9788" y="9644"/>
                  <a:pt x="9788" y="9549"/>
                </a:cubicBezTo>
                <a:lnTo>
                  <a:pt x="9788" y="8775"/>
                </a:lnTo>
                <a:cubicBezTo>
                  <a:pt x="9788" y="8632"/>
                  <a:pt x="9752" y="8501"/>
                  <a:pt x="9668" y="8371"/>
                </a:cubicBezTo>
                <a:lnTo>
                  <a:pt x="9490" y="8097"/>
                </a:lnTo>
                <a:cubicBezTo>
                  <a:pt x="9454" y="8037"/>
                  <a:pt x="9430" y="7966"/>
                  <a:pt x="9430" y="7870"/>
                </a:cubicBezTo>
                <a:lnTo>
                  <a:pt x="9430" y="6025"/>
                </a:lnTo>
                <a:cubicBezTo>
                  <a:pt x="9430" y="5954"/>
                  <a:pt x="9478" y="5882"/>
                  <a:pt x="9549" y="5846"/>
                </a:cubicBezTo>
                <a:lnTo>
                  <a:pt x="9871" y="5692"/>
                </a:lnTo>
                <a:lnTo>
                  <a:pt x="10145" y="5977"/>
                </a:lnTo>
                <a:cubicBezTo>
                  <a:pt x="10228" y="6049"/>
                  <a:pt x="10311" y="6085"/>
                  <a:pt x="10407" y="6085"/>
                </a:cubicBezTo>
                <a:cubicBezTo>
                  <a:pt x="10490" y="6085"/>
                  <a:pt x="10585" y="6049"/>
                  <a:pt x="10657" y="5977"/>
                </a:cubicBezTo>
                <a:lnTo>
                  <a:pt x="10942" y="5692"/>
                </a:lnTo>
                <a:lnTo>
                  <a:pt x="11252" y="5846"/>
                </a:lnTo>
                <a:cubicBezTo>
                  <a:pt x="11323" y="5882"/>
                  <a:pt x="11371" y="5954"/>
                  <a:pt x="11371" y="6025"/>
                </a:cubicBezTo>
                <a:lnTo>
                  <a:pt x="11371" y="7870"/>
                </a:lnTo>
                <a:cubicBezTo>
                  <a:pt x="11371" y="7942"/>
                  <a:pt x="11335" y="8025"/>
                  <a:pt x="11312" y="8097"/>
                </a:cubicBezTo>
                <a:lnTo>
                  <a:pt x="11133" y="8371"/>
                </a:lnTo>
                <a:cubicBezTo>
                  <a:pt x="11062" y="8490"/>
                  <a:pt x="11014" y="8644"/>
                  <a:pt x="11014" y="8775"/>
                </a:cubicBezTo>
                <a:lnTo>
                  <a:pt x="11014" y="9549"/>
                </a:lnTo>
                <a:cubicBezTo>
                  <a:pt x="11014" y="9644"/>
                  <a:pt x="11085" y="9716"/>
                  <a:pt x="11181" y="9716"/>
                </a:cubicBezTo>
                <a:cubicBezTo>
                  <a:pt x="11264" y="9716"/>
                  <a:pt x="11335" y="9644"/>
                  <a:pt x="11335" y="9549"/>
                </a:cubicBezTo>
                <a:lnTo>
                  <a:pt x="11335" y="8775"/>
                </a:lnTo>
                <a:cubicBezTo>
                  <a:pt x="11335" y="8704"/>
                  <a:pt x="11371" y="8632"/>
                  <a:pt x="11395" y="8561"/>
                </a:cubicBezTo>
                <a:lnTo>
                  <a:pt x="11573" y="8275"/>
                </a:lnTo>
                <a:cubicBezTo>
                  <a:pt x="11657" y="8156"/>
                  <a:pt x="11693" y="8001"/>
                  <a:pt x="11693" y="7870"/>
                </a:cubicBezTo>
                <a:lnTo>
                  <a:pt x="11693" y="6025"/>
                </a:lnTo>
                <a:cubicBezTo>
                  <a:pt x="11514" y="5823"/>
                  <a:pt x="11395" y="5620"/>
                  <a:pt x="11204" y="5537"/>
                </a:cubicBezTo>
                <a:lnTo>
                  <a:pt x="10776" y="5311"/>
                </a:lnTo>
                <a:lnTo>
                  <a:pt x="10764" y="5299"/>
                </a:lnTo>
                <a:lnTo>
                  <a:pt x="10764" y="5025"/>
                </a:lnTo>
                <a:cubicBezTo>
                  <a:pt x="10978" y="4870"/>
                  <a:pt x="11133" y="4596"/>
                  <a:pt x="11133" y="4287"/>
                </a:cubicBezTo>
                <a:lnTo>
                  <a:pt x="11133" y="3918"/>
                </a:lnTo>
                <a:cubicBezTo>
                  <a:pt x="11133" y="3513"/>
                  <a:pt x="10800" y="3179"/>
                  <a:pt x="10407" y="3179"/>
                </a:cubicBezTo>
                <a:lnTo>
                  <a:pt x="10014" y="3179"/>
                </a:lnTo>
                <a:lnTo>
                  <a:pt x="10014" y="2846"/>
                </a:lnTo>
                <a:cubicBezTo>
                  <a:pt x="10014" y="2632"/>
                  <a:pt x="9895" y="2453"/>
                  <a:pt x="9716" y="2346"/>
                </a:cubicBezTo>
                <a:lnTo>
                  <a:pt x="9287" y="2132"/>
                </a:lnTo>
                <a:lnTo>
                  <a:pt x="9276" y="2108"/>
                </a:lnTo>
                <a:lnTo>
                  <a:pt x="9276" y="1846"/>
                </a:lnTo>
                <a:cubicBezTo>
                  <a:pt x="9490" y="1679"/>
                  <a:pt x="9645" y="1417"/>
                  <a:pt x="9645" y="1096"/>
                </a:cubicBezTo>
                <a:lnTo>
                  <a:pt x="9645" y="727"/>
                </a:lnTo>
                <a:cubicBezTo>
                  <a:pt x="9645" y="322"/>
                  <a:pt x="9311" y="0"/>
                  <a:pt x="8918" y="0"/>
                </a:cubicBezTo>
                <a:lnTo>
                  <a:pt x="8537" y="0"/>
                </a:lnTo>
                <a:cubicBezTo>
                  <a:pt x="8133" y="0"/>
                  <a:pt x="7811" y="322"/>
                  <a:pt x="7811" y="727"/>
                </a:cubicBezTo>
                <a:lnTo>
                  <a:pt x="7811" y="1096"/>
                </a:lnTo>
                <a:cubicBezTo>
                  <a:pt x="7811" y="1393"/>
                  <a:pt x="7966" y="1667"/>
                  <a:pt x="8180" y="1846"/>
                </a:cubicBezTo>
                <a:lnTo>
                  <a:pt x="8180" y="2108"/>
                </a:lnTo>
                <a:cubicBezTo>
                  <a:pt x="8180" y="2108"/>
                  <a:pt x="8180" y="2132"/>
                  <a:pt x="8168" y="2132"/>
                </a:cubicBezTo>
                <a:lnTo>
                  <a:pt x="7740" y="2346"/>
                </a:lnTo>
                <a:cubicBezTo>
                  <a:pt x="7561" y="2441"/>
                  <a:pt x="7442" y="2632"/>
                  <a:pt x="7442" y="2846"/>
                </a:cubicBezTo>
                <a:lnTo>
                  <a:pt x="7442" y="3179"/>
                </a:lnTo>
                <a:lnTo>
                  <a:pt x="7037" y="3179"/>
                </a:lnTo>
                <a:lnTo>
                  <a:pt x="7037" y="2846"/>
                </a:lnTo>
                <a:cubicBezTo>
                  <a:pt x="7037" y="2632"/>
                  <a:pt x="6918" y="2453"/>
                  <a:pt x="6740" y="2346"/>
                </a:cubicBezTo>
                <a:lnTo>
                  <a:pt x="6311" y="2132"/>
                </a:lnTo>
                <a:lnTo>
                  <a:pt x="6299" y="2108"/>
                </a:lnTo>
                <a:lnTo>
                  <a:pt x="6299" y="1846"/>
                </a:lnTo>
                <a:cubicBezTo>
                  <a:pt x="6513" y="1679"/>
                  <a:pt x="6668" y="1417"/>
                  <a:pt x="6668" y="1096"/>
                </a:cubicBezTo>
                <a:lnTo>
                  <a:pt x="6668" y="727"/>
                </a:lnTo>
                <a:cubicBezTo>
                  <a:pt x="6668" y="322"/>
                  <a:pt x="6335" y="0"/>
                  <a:pt x="5942" y="0"/>
                </a:cubicBezTo>
                <a:lnTo>
                  <a:pt x="5561" y="0"/>
                </a:lnTo>
                <a:cubicBezTo>
                  <a:pt x="5168" y="0"/>
                  <a:pt x="4835" y="322"/>
                  <a:pt x="4835" y="727"/>
                </a:cubicBezTo>
                <a:lnTo>
                  <a:pt x="4835" y="1096"/>
                </a:lnTo>
                <a:cubicBezTo>
                  <a:pt x="4835" y="1393"/>
                  <a:pt x="4989" y="1667"/>
                  <a:pt x="5204" y="1846"/>
                </a:cubicBezTo>
                <a:lnTo>
                  <a:pt x="5204" y="2108"/>
                </a:lnTo>
                <a:cubicBezTo>
                  <a:pt x="5204" y="2108"/>
                  <a:pt x="5204" y="2132"/>
                  <a:pt x="5192" y="2132"/>
                </a:cubicBezTo>
                <a:lnTo>
                  <a:pt x="4763" y="2346"/>
                </a:lnTo>
                <a:cubicBezTo>
                  <a:pt x="4585" y="2441"/>
                  <a:pt x="4465" y="2632"/>
                  <a:pt x="4465" y="2846"/>
                </a:cubicBezTo>
                <a:lnTo>
                  <a:pt x="4465" y="3179"/>
                </a:lnTo>
                <a:lnTo>
                  <a:pt x="4061" y="3179"/>
                </a:lnTo>
                <a:lnTo>
                  <a:pt x="4061" y="2846"/>
                </a:lnTo>
                <a:cubicBezTo>
                  <a:pt x="4061" y="2632"/>
                  <a:pt x="3942" y="2453"/>
                  <a:pt x="3763" y="2346"/>
                </a:cubicBezTo>
                <a:lnTo>
                  <a:pt x="3334" y="2132"/>
                </a:lnTo>
                <a:lnTo>
                  <a:pt x="3322" y="2108"/>
                </a:lnTo>
                <a:lnTo>
                  <a:pt x="3322" y="1846"/>
                </a:lnTo>
                <a:cubicBezTo>
                  <a:pt x="3537" y="1679"/>
                  <a:pt x="3692" y="1417"/>
                  <a:pt x="3692" y="1096"/>
                </a:cubicBezTo>
                <a:lnTo>
                  <a:pt x="3692" y="727"/>
                </a:lnTo>
                <a:cubicBezTo>
                  <a:pt x="3692" y="322"/>
                  <a:pt x="3358" y="0"/>
                  <a:pt x="2965" y="0"/>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47"/>
          <p:cNvSpPr txBox="1"/>
          <p:nvPr/>
        </p:nvSpPr>
        <p:spPr>
          <a:xfrm>
            <a:off x="7903450" y="812700"/>
            <a:ext cx="1039500" cy="46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00">
                <a:solidFill>
                  <a:srgbClr val="C1D8FF"/>
                </a:solidFill>
                <a:latin typeface="Source Sans Pro"/>
                <a:ea typeface="Source Sans Pro"/>
                <a:cs typeface="Source Sans Pro"/>
                <a:sym typeface="Source Sans Pro"/>
              </a:rPr>
              <a:t>2 Interview  Rounds</a:t>
            </a:r>
            <a:endParaRPr sz="1000">
              <a:solidFill>
                <a:srgbClr val="C1D8FF"/>
              </a:solidFill>
              <a:latin typeface="Source Sans Pro"/>
              <a:ea typeface="Source Sans Pro"/>
              <a:cs typeface="Source Sans Pro"/>
              <a:sym typeface="Source Sans Pro"/>
            </a:endParaRPr>
          </a:p>
        </p:txBody>
      </p:sp>
      <p:sp>
        <p:nvSpPr>
          <p:cNvPr id="340" name="Google Shape;340;p47"/>
          <p:cNvSpPr txBox="1"/>
          <p:nvPr/>
        </p:nvSpPr>
        <p:spPr>
          <a:xfrm>
            <a:off x="7903450" y="3770575"/>
            <a:ext cx="1039500" cy="46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00">
                <a:solidFill>
                  <a:srgbClr val="C1D8FF"/>
                </a:solidFill>
                <a:latin typeface="Source Sans Pro"/>
                <a:ea typeface="Source Sans Pro"/>
                <a:cs typeface="Source Sans Pro"/>
                <a:sym typeface="Source Sans Pro"/>
              </a:rPr>
              <a:t>Survey</a:t>
            </a:r>
            <a:endParaRPr sz="1000">
              <a:solidFill>
                <a:srgbClr val="C1D8FF"/>
              </a:solidFill>
              <a:latin typeface="Source Sans Pro"/>
              <a:ea typeface="Source Sans Pro"/>
              <a:cs typeface="Source Sans Pro"/>
              <a:sym typeface="Source Sans Pro"/>
            </a:endParaRPr>
          </a:p>
          <a:p>
            <a:pPr indent="0" lvl="0" marL="0" rtl="0" algn="ctr">
              <a:spcBef>
                <a:spcPts val="0"/>
              </a:spcBef>
              <a:spcAft>
                <a:spcPts val="0"/>
              </a:spcAft>
              <a:buNone/>
            </a:pPr>
            <a:r>
              <a:rPr lang="en" sz="1000">
                <a:solidFill>
                  <a:srgbClr val="C1D8FF"/>
                </a:solidFill>
                <a:latin typeface="Source Sans Pro"/>
                <a:ea typeface="Source Sans Pro"/>
                <a:cs typeface="Source Sans Pro"/>
                <a:sym typeface="Source Sans Pro"/>
              </a:rPr>
              <a:t>N = 40</a:t>
            </a:r>
            <a:endParaRPr sz="1000">
              <a:solidFill>
                <a:srgbClr val="C1D8FF"/>
              </a:solidFill>
              <a:latin typeface="Source Sans Pro"/>
              <a:ea typeface="Source Sans Pro"/>
              <a:cs typeface="Source Sans Pro"/>
              <a:sym typeface="Source Sans Pro"/>
            </a:endParaRPr>
          </a:p>
        </p:txBody>
      </p:sp>
      <p:sp>
        <p:nvSpPr>
          <p:cNvPr id="341" name="Google Shape;341;p47"/>
          <p:cNvSpPr txBox="1"/>
          <p:nvPr/>
        </p:nvSpPr>
        <p:spPr>
          <a:xfrm>
            <a:off x="6728950" y="1411800"/>
            <a:ext cx="1208700" cy="40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rgbClr val="FFFFFF"/>
                </a:solidFill>
                <a:highlight>
                  <a:srgbClr val="181E66"/>
                </a:highlight>
                <a:latin typeface="Source Sans Pro"/>
                <a:ea typeface="Source Sans Pro"/>
                <a:cs typeface="Source Sans Pro"/>
                <a:sym typeface="Source Sans Pro"/>
              </a:rPr>
              <a:t>Concept Testing</a:t>
            </a:r>
            <a:endParaRPr sz="1200">
              <a:solidFill>
                <a:srgbClr val="FFFFFF"/>
              </a:solidFill>
              <a:highlight>
                <a:srgbClr val="181E66"/>
              </a:highlight>
              <a:latin typeface="Source Sans Pro"/>
              <a:ea typeface="Source Sans Pro"/>
              <a:cs typeface="Source Sans Pro"/>
              <a:sym typeface="Source Sans Pro"/>
            </a:endParaRPr>
          </a:p>
        </p:txBody>
      </p:sp>
      <p:pic>
        <p:nvPicPr>
          <p:cNvPr id="342" name="Google Shape;342;p47"/>
          <p:cNvPicPr preferRelativeResize="0"/>
          <p:nvPr/>
        </p:nvPicPr>
        <p:blipFill>
          <a:blip r:embed="rId4">
            <a:alphaModFix/>
          </a:blip>
          <a:stretch>
            <a:fillRect/>
          </a:stretch>
        </p:blipFill>
        <p:spPr>
          <a:xfrm>
            <a:off x="996675" y="4318421"/>
            <a:ext cx="1356900" cy="763266"/>
          </a:xfrm>
          <a:prstGeom prst="rect">
            <a:avLst/>
          </a:prstGeom>
          <a:noFill/>
          <a:ln>
            <a:noFill/>
          </a:ln>
        </p:spPr>
      </p:pic>
      <p:pic>
        <p:nvPicPr>
          <p:cNvPr id="343" name="Google Shape;343;p47"/>
          <p:cNvPicPr preferRelativeResize="0"/>
          <p:nvPr/>
        </p:nvPicPr>
        <p:blipFill>
          <a:blip r:embed="rId5">
            <a:alphaModFix/>
          </a:blip>
          <a:stretch>
            <a:fillRect/>
          </a:stretch>
        </p:blipFill>
        <p:spPr>
          <a:xfrm>
            <a:off x="2977450" y="4318419"/>
            <a:ext cx="1356900" cy="763256"/>
          </a:xfrm>
          <a:prstGeom prst="rect">
            <a:avLst/>
          </a:prstGeom>
          <a:noFill/>
          <a:ln>
            <a:noFill/>
          </a:ln>
        </p:spPr>
      </p:pic>
      <p:pic>
        <p:nvPicPr>
          <p:cNvPr id="344" name="Google Shape;344;p47"/>
          <p:cNvPicPr preferRelativeResize="0"/>
          <p:nvPr/>
        </p:nvPicPr>
        <p:blipFill>
          <a:blip r:embed="rId6">
            <a:alphaModFix/>
          </a:blip>
          <a:stretch>
            <a:fillRect/>
          </a:stretch>
        </p:blipFill>
        <p:spPr>
          <a:xfrm>
            <a:off x="4958225" y="4318416"/>
            <a:ext cx="1356900" cy="763263"/>
          </a:xfrm>
          <a:prstGeom prst="rect">
            <a:avLst/>
          </a:prstGeom>
          <a:noFill/>
          <a:ln>
            <a:noFill/>
          </a:ln>
        </p:spPr>
      </p:pic>
      <p:pic>
        <p:nvPicPr>
          <p:cNvPr id="345" name="Google Shape;345;p47"/>
          <p:cNvPicPr preferRelativeResize="0"/>
          <p:nvPr/>
        </p:nvPicPr>
        <p:blipFill>
          <a:blip r:embed="rId7">
            <a:alphaModFix/>
          </a:blip>
          <a:stretch>
            <a:fillRect/>
          </a:stretch>
        </p:blipFill>
        <p:spPr>
          <a:xfrm>
            <a:off x="6939012" y="4318418"/>
            <a:ext cx="1306224" cy="734770"/>
          </a:xfrm>
          <a:prstGeom prst="rect">
            <a:avLst/>
          </a:prstGeom>
          <a:noFill/>
          <a:ln>
            <a:noFill/>
          </a:ln>
        </p:spPr>
      </p:pic>
      <p:sp>
        <p:nvSpPr>
          <p:cNvPr id="346" name="Google Shape;346;p47"/>
          <p:cNvSpPr txBox="1"/>
          <p:nvPr/>
        </p:nvSpPr>
        <p:spPr>
          <a:xfrm>
            <a:off x="44100" y="4354375"/>
            <a:ext cx="8433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00">
                <a:solidFill>
                  <a:srgbClr val="C1D8FF"/>
                </a:solidFill>
                <a:latin typeface="Source Sans Pro"/>
                <a:ea typeface="Source Sans Pro"/>
                <a:cs typeface="Source Sans Pro"/>
                <a:sym typeface="Source Sans Pro"/>
              </a:rPr>
              <a:t>Original Concept Prototypes:</a:t>
            </a:r>
            <a:endParaRPr sz="1000">
              <a:solidFill>
                <a:srgbClr val="C1D8FF"/>
              </a:solidFill>
              <a:latin typeface="Source Sans Pro"/>
              <a:ea typeface="Source Sans Pro"/>
              <a:cs typeface="Source Sans Pro"/>
              <a:sym typeface="Source Sans Pr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350" name="Shape 350"/>
        <p:cNvGrpSpPr/>
        <p:nvPr/>
      </p:nvGrpSpPr>
      <p:grpSpPr>
        <a:xfrm>
          <a:off x="0" y="0"/>
          <a:ext cx="0" cy="0"/>
          <a:chOff x="0" y="0"/>
          <a:chExt cx="0" cy="0"/>
        </a:xfrm>
      </p:grpSpPr>
      <p:pic>
        <p:nvPicPr>
          <p:cNvPr id="351" name="Google Shape;351;p48"/>
          <p:cNvPicPr preferRelativeResize="0"/>
          <p:nvPr/>
        </p:nvPicPr>
        <p:blipFill>
          <a:blip r:embed="rId3">
            <a:alphaModFix/>
          </a:blip>
          <a:stretch>
            <a:fillRect/>
          </a:stretch>
        </p:blipFill>
        <p:spPr>
          <a:xfrm>
            <a:off x="6862750" y="3112662"/>
            <a:ext cx="1089700" cy="1862936"/>
          </a:xfrm>
          <a:prstGeom prst="rect">
            <a:avLst/>
          </a:prstGeom>
          <a:noFill/>
          <a:ln>
            <a:noFill/>
          </a:ln>
        </p:spPr>
      </p:pic>
      <p:sp>
        <p:nvSpPr>
          <p:cNvPr id="352" name="Google Shape;352;p48"/>
          <p:cNvSpPr/>
          <p:nvPr/>
        </p:nvSpPr>
        <p:spPr>
          <a:xfrm>
            <a:off x="896700" y="1982225"/>
            <a:ext cx="2187600" cy="1224300"/>
          </a:xfrm>
          <a:prstGeom prst="roundRect">
            <a:avLst>
              <a:gd fmla="val 6607" name="adj"/>
            </a:avLst>
          </a:prstGeom>
          <a:solidFill>
            <a:schemeClr val="accen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53" name="Google Shape;353;p48"/>
          <p:cNvCxnSpPr>
            <a:stCxn id="354" idx="1"/>
          </p:cNvCxnSpPr>
          <p:nvPr/>
        </p:nvCxnSpPr>
        <p:spPr>
          <a:xfrm flipH="1" rot="10800000">
            <a:off x="969813" y="2596522"/>
            <a:ext cx="8234400" cy="4800"/>
          </a:xfrm>
          <a:prstGeom prst="straightConnector1">
            <a:avLst/>
          </a:prstGeom>
          <a:noFill/>
          <a:ln cap="flat" cmpd="sng" w="19050">
            <a:solidFill>
              <a:schemeClr val="lt2"/>
            </a:solidFill>
            <a:prstDash val="solid"/>
            <a:round/>
            <a:headEnd len="med" w="med" type="none"/>
            <a:tailEnd len="med" w="med" type="none"/>
          </a:ln>
        </p:spPr>
      </p:cxnSp>
      <p:sp>
        <p:nvSpPr>
          <p:cNvPr id="355" name="Google Shape;355;p48"/>
          <p:cNvSpPr txBox="1"/>
          <p:nvPr>
            <p:ph type="title"/>
          </p:nvPr>
        </p:nvSpPr>
        <p:spPr>
          <a:xfrm>
            <a:off x="720800" y="216425"/>
            <a:ext cx="7702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Concept Testing + Interview Insights</a:t>
            </a:r>
            <a:endParaRPr>
              <a:solidFill>
                <a:schemeClr val="lt2"/>
              </a:solidFill>
            </a:endParaRPr>
          </a:p>
        </p:txBody>
      </p:sp>
      <p:sp>
        <p:nvSpPr>
          <p:cNvPr id="356" name="Google Shape;356;p48"/>
          <p:cNvSpPr txBox="1"/>
          <p:nvPr/>
        </p:nvSpPr>
        <p:spPr>
          <a:xfrm>
            <a:off x="896775" y="3307025"/>
            <a:ext cx="2187600" cy="77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FFFF"/>
                </a:solidFill>
                <a:latin typeface="Source Sans Pro"/>
                <a:ea typeface="Source Sans Pro"/>
                <a:cs typeface="Source Sans Pro"/>
                <a:sym typeface="Source Sans Pro"/>
              </a:rPr>
              <a:t>Solution: Emphasize and include only </a:t>
            </a:r>
            <a:r>
              <a:rPr b="1" i="1" lang="en">
                <a:solidFill>
                  <a:srgbClr val="FFFFFF"/>
                </a:solidFill>
                <a:latin typeface="Source Sans Pro"/>
                <a:ea typeface="Source Sans Pro"/>
                <a:cs typeface="Source Sans Pro"/>
                <a:sym typeface="Source Sans Pro"/>
              </a:rPr>
              <a:t>4 differentiating features</a:t>
            </a:r>
            <a:r>
              <a:rPr lang="en">
                <a:solidFill>
                  <a:srgbClr val="FFFFFF"/>
                </a:solidFill>
                <a:latin typeface="Source Sans Pro"/>
                <a:ea typeface="Source Sans Pro"/>
                <a:cs typeface="Source Sans Pro"/>
                <a:sym typeface="Source Sans Pro"/>
              </a:rPr>
              <a:t>.</a:t>
            </a:r>
            <a:endParaRPr>
              <a:solidFill>
                <a:srgbClr val="FFFFFF"/>
              </a:solidFill>
              <a:latin typeface="Source Sans Pro"/>
              <a:ea typeface="Source Sans Pro"/>
              <a:cs typeface="Source Sans Pro"/>
              <a:sym typeface="Source Sans Pro"/>
            </a:endParaRPr>
          </a:p>
        </p:txBody>
      </p:sp>
      <p:cxnSp>
        <p:nvCxnSpPr>
          <p:cNvPr id="357" name="Google Shape;357;p48"/>
          <p:cNvCxnSpPr/>
          <p:nvPr/>
        </p:nvCxnSpPr>
        <p:spPr>
          <a:xfrm>
            <a:off x="4613900" y="1997875"/>
            <a:ext cx="0" cy="275100"/>
          </a:xfrm>
          <a:prstGeom prst="straightConnector1">
            <a:avLst/>
          </a:prstGeom>
          <a:noFill/>
          <a:ln cap="flat" cmpd="sng" w="19050">
            <a:solidFill>
              <a:schemeClr val="lt2"/>
            </a:solidFill>
            <a:prstDash val="solid"/>
            <a:round/>
            <a:headEnd len="med" w="med" type="none"/>
            <a:tailEnd len="med" w="med" type="none"/>
          </a:ln>
        </p:spPr>
      </p:cxnSp>
      <p:sp>
        <p:nvSpPr>
          <p:cNvPr id="358" name="Google Shape;358;p48"/>
          <p:cNvSpPr/>
          <p:nvPr/>
        </p:nvSpPr>
        <p:spPr>
          <a:xfrm>
            <a:off x="969750" y="1266513"/>
            <a:ext cx="2041500" cy="511800"/>
          </a:xfrm>
          <a:prstGeom prst="wedgeRectCallout">
            <a:avLst>
              <a:gd fmla="val -36739" name="adj1"/>
              <a:gd fmla="val 79946"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Source Sans Pro"/>
                <a:ea typeface="Source Sans Pro"/>
                <a:cs typeface="Source Sans Pro"/>
                <a:sym typeface="Source Sans Pro"/>
              </a:rPr>
              <a:t>Too Many Features! Home screen too busy.</a:t>
            </a:r>
            <a:endParaRPr sz="1200">
              <a:latin typeface="Source Sans Pro"/>
              <a:ea typeface="Source Sans Pro"/>
              <a:cs typeface="Source Sans Pro"/>
              <a:sym typeface="Source Sans Pro"/>
            </a:endParaRPr>
          </a:p>
        </p:txBody>
      </p:sp>
      <p:pic>
        <p:nvPicPr>
          <p:cNvPr id="354" name="Google Shape;354;p48"/>
          <p:cNvPicPr preferRelativeResize="0"/>
          <p:nvPr/>
        </p:nvPicPr>
        <p:blipFill>
          <a:blip r:embed="rId4">
            <a:alphaModFix/>
          </a:blip>
          <a:stretch>
            <a:fillRect/>
          </a:stretch>
        </p:blipFill>
        <p:spPr>
          <a:xfrm>
            <a:off x="969813" y="2027136"/>
            <a:ext cx="2041524" cy="1148371"/>
          </a:xfrm>
          <a:prstGeom prst="rect">
            <a:avLst/>
          </a:prstGeom>
          <a:noFill/>
          <a:ln>
            <a:noFill/>
          </a:ln>
        </p:spPr>
      </p:pic>
      <p:sp>
        <p:nvSpPr>
          <p:cNvPr id="359" name="Google Shape;359;p48"/>
          <p:cNvSpPr txBox="1"/>
          <p:nvPr/>
        </p:nvSpPr>
        <p:spPr>
          <a:xfrm>
            <a:off x="511700" y="1299275"/>
            <a:ext cx="418200" cy="401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200">
                <a:solidFill>
                  <a:srgbClr val="50BDA2"/>
                </a:solidFill>
                <a:latin typeface="Merriweather"/>
                <a:ea typeface="Merriweather"/>
                <a:cs typeface="Merriweather"/>
                <a:sym typeface="Merriweather"/>
              </a:rPr>
              <a:t>1</a:t>
            </a:r>
            <a:endParaRPr sz="2200">
              <a:solidFill>
                <a:srgbClr val="50BDA2"/>
              </a:solidFill>
              <a:latin typeface="Merriweather"/>
              <a:ea typeface="Merriweather"/>
              <a:cs typeface="Merriweather"/>
              <a:sym typeface="Merriweather"/>
            </a:endParaRPr>
          </a:p>
        </p:txBody>
      </p:sp>
      <p:pic>
        <p:nvPicPr>
          <p:cNvPr id="360" name="Google Shape;360;p48"/>
          <p:cNvPicPr preferRelativeResize="0"/>
          <p:nvPr/>
        </p:nvPicPr>
        <p:blipFill>
          <a:blip r:embed="rId5">
            <a:alphaModFix/>
          </a:blip>
          <a:stretch>
            <a:fillRect/>
          </a:stretch>
        </p:blipFill>
        <p:spPr>
          <a:xfrm>
            <a:off x="3251348" y="3175499"/>
            <a:ext cx="1089700" cy="1800100"/>
          </a:xfrm>
          <a:prstGeom prst="rect">
            <a:avLst/>
          </a:prstGeom>
          <a:noFill/>
          <a:ln>
            <a:noFill/>
          </a:ln>
        </p:spPr>
      </p:pic>
      <p:sp>
        <p:nvSpPr>
          <p:cNvPr id="361" name="Google Shape;361;p48"/>
          <p:cNvSpPr txBox="1"/>
          <p:nvPr/>
        </p:nvSpPr>
        <p:spPr>
          <a:xfrm>
            <a:off x="896700" y="4036000"/>
            <a:ext cx="2187600" cy="77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chemeClr val="lt2"/>
                </a:solidFill>
                <a:latin typeface="Source Sans Pro"/>
                <a:ea typeface="Source Sans Pro"/>
                <a:cs typeface="Source Sans Pro"/>
                <a:sym typeface="Source Sans Pro"/>
              </a:rPr>
              <a:t>◦ </a:t>
            </a:r>
            <a:r>
              <a:rPr lang="en" sz="1000">
                <a:solidFill>
                  <a:schemeClr val="accent4"/>
                </a:solidFill>
                <a:latin typeface="Source Sans Pro"/>
                <a:ea typeface="Source Sans Pro"/>
                <a:cs typeface="Source Sans Pro"/>
                <a:sym typeface="Source Sans Pro"/>
              </a:rPr>
              <a:t>Focus on (1) personalization, (2) </a:t>
            </a:r>
            <a:endParaRPr sz="1000">
              <a:solidFill>
                <a:schemeClr val="accent4"/>
              </a:solidFill>
              <a:latin typeface="Source Sans Pro"/>
              <a:ea typeface="Source Sans Pro"/>
              <a:cs typeface="Source Sans Pro"/>
              <a:sym typeface="Source Sans Pro"/>
            </a:endParaRPr>
          </a:p>
          <a:p>
            <a:pPr indent="0" lvl="0" marL="0" rtl="0" algn="l">
              <a:spcBef>
                <a:spcPts val="0"/>
              </a:spcBef>
              <a:spcAft>
                <a:spcPts val="0"/>
              </a:spcAft>
              <a:buNone/>
            </a:pPr>
            <a:r>
              <a:rPr lang="en" sz="1000">
                <a:solidFill>
                  <a:schemeClr val="accent4"/>
                </a:solidFill>
                <a:latin typeface="Source Sans Pro"/>
                <a:ea typeface="Source Sans Pro"/>
                <a:cs typeface="Source Sans Pro"/>
                <a:sym typeface="Source Sans Pro"/>
              </a:rPr>
              <a:t>    rewards, (3) do not disturb, and (4) </a:t>
            </a:r>
            <a:endParaRPr sz="1000">
              <a:solidFill>
                <a:schemeClr val="accent4"/>
              </a:solidFill>
              <a:latin typeface="Source Sans Pro"/>
              <a:ea typeface="Source Sans Pro"/>
              <a:cs typeface="Source Sans Pro"/>
              <a:sym typeface="Source Sans Pro"/>
            </a:endParaRPr>
          </a:p>
          <a:p>
            <a:pPr indent="0" lvl="0" marL="0" rtl="0" algn="l">
              <a:spcBef>
                <a:spcPts val="0"/>
              </a:spcBef>
              <a:spcAft>
                <a:spcPts val="0"/>
              </a:spcAft>
              <a:buNone/>
            </a:pPr>
            <a:r>
              <a:rPr lang="en" sz="1000">
                <a:solidFill>
                  <a:schemeClr val="accent4"/>
                </a:solidFill>
                <a:latin typeface="Source Sans Pro"/>
                <a:ea typeface="Source Sans Pro"/>
                <a:cs typeface="Source Sans Pro"/>
                <a:sym typeface="Source Sans Pro"/>
              </a:rPr>
              <a:t>    social accountability.</a:t>
            </a:r>
            <a:endParaRPr sz="1000">
              <a:solidFill>
                <a:schemeClr val="accent4"/>
              </a:solidFill>
              <a:latin typeface="Source Sans Pro"/>
              <a:ea typeface="Source Sans Pro"/>
              <a:cs typeface="Source Sans Pro"/>
              <a:sym typeface="Source Sans Pro"/>
            </a:endParaRPr>
          </a:p>
          <a:p>
            <a:pPr indent="0" lvl="0" marL="0" rtl="0" algn="l">
              <a:lnSpc>
                <a:spcPct val="50000"/>
              </a:lnSpc>
              <a:spcBef>
                <a:spcPts val="0"/>
              </a:spcBef>
              <a:spcAft>
                <a:spcPts val="0"/>
              </a:spcAft>
              <a:buNone/>
            </a:pPr>
            <a:r>
              <a:t/>
            </a:r>
            <a:endParaRPr sz="1000">
              <a:solidFill>
                <a:schemeClr val="lt2"/>
              </a:solidFill>
              <a:latin typeface="Source Sans Pro"/>
              <a:ea typeface="Source Sans Pro"/>
              <a:cs typeface="Source Sans Pro"/>
              <a:sym typeface="Source Sans Pro"/>
            </a:endParaRPr>
          </a:p>
          <a:p>
            <a:pPr indent="0" lvl="0" marL="0" rtl="0" algn="l">
              <a:spcBef>
                <a:spcPts val="0"/>
              </a:spcBef>
              <a:spcAft>
                <a:spcPts val="0"/>
              </a:spcAft>
              <a:buNone/>
            </a:pPr>
            <a:r>
              <a:rPr lang="en" sz="1000">
                <a:solidFill>
                  <a:schemeClr val="lt2"/>
                </a:solidFill>
                <a:latin typeface="Source Sans Pro"/>
                <a:ea typeface="Source Sans Pro"/>
                <a:cs typeface="Source Sans Pro"/>
                <a:sym typeface="Source Sans Pro"/>
              </a:rPr>
              <a:t>◦ Consolidate calendar &amp; reminders</a:t>
            </a:r>
            <a:endParaRPr sz="1000">
              <a:solidFill>
                <a:schemeClr val="accent4"/>
              </a:solidFill>
              <a:latin typeface="Source Sans Pro"/>
              <a:ea typeface="Source Sans Pro"/>
              <a:cs typeface="Source Sans Pro"/>
              <a:sym typeface="Source Sans Pro"/>
            </a:endParaRPr>
          </a:p>
        </p:txBody>
      </p:sp>
      <p:cxnSp>
        <p:nvCxnSpPr>
          <p:cNvPr id="362" name="Google Shape;362;p48"/>
          <p:cNvCxnSpPr/>
          <p:nvPr/>
        </p:nvCxnSpPr>
        <p:spPr>
          <a:xfrm flipH="1" rot="10800000">
            <a:off x="2805550" y="3888550"/>
            <a:ext cx="996600" cy="381300"/>
          </a:xfrm>
          <a:prstGeom prst="straightConnector1">
            <a:avLst/>
          </a:prstGeom>
          <a:noFill/>
          <a:ln cap="flat" cmpd="sng" w="9525">
            <a:solidFill>
              <a:schemeClr val="lt2"/>
            </a:solidFill>
            <a:prstDash val="solid"/>
            <a:round/>
            <a:headEnd len="med" w="med" type="none"/>
            <a:tailEnd len="med" w="med" type="none"/>
          </a:ln>
        </p:spPr>
      </p:cxnSp>
      <p:cxnSp>
        <p:nvCxnSpPr>
          <p:cNvPr id="363" name="Google Shape;363;p48"/>
          <p:cNvCxnSpPr/>
          <p:nvPr/>
        </p:nvCxnSpPr>
        <p:spPr>
          <a:xfrm>
            <a:off x="2891675" y="4749750"/>
            <a:ext cx="615300" cy="0"/>
          </a:xfrm>
          <a:prstGeom prst="straightConnector1">
            <a:avLst/>
          </a:prstGeom>
          <a:noFill/>
          <a:ln cap="flat" cmpd="sng" w="9525">
            <a:solidFill>
              <a:schemeClr val="lt2"/>
            </a:solidFill>
            <a:prstDash val="solid"/>
            <a:round/>
            <a:headEnd len="med" w="med" type="none"/>
            <a:tailEnd len="med" w="med" type="none"/>
          </a:ln>
        </p:spPr>
      </p:cxnSp>
      <p:sp>
        <p:nvSpPr>
          <p:cNvPr id="364" name="Google Shape;364;p48"/>
          <p:cNvSpPr/>
          <p:nvPr/>
        </p:nvSpPr>
        <p:spPr>
          <a:xfrm>
            <a:off x="4508100" y="1989163"/>
            <a:ext cx="2187600" cy="1224300"/>
          </a:xfrm>
          <a:prstGeom prst="roundRect">
            <a:avLst>
              <a:gd fmla="val 6607" name="adj"/>
            </a:avLst>
          </a:prstGeom>
          <a:solidFill>
            <a:schemeClr val="accen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48"/>
          <p:cNvSpPr txBox="1"/>
          <p:nvPr/>
        </p:nvSpPr>
        <p:spPr>
          <a:xfrm>
            <a:off x="4508100" y="3307025"/>
            <a:ext cx="2187600" cy="77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FFFF"/>
                </a:solidFill>
                <a:latin typeface="Source Sans Pro"/>
                <a:ea typeface="Source Sans Pro"/>
                <a:cs typeface="Source Sans Pro"/>
                <a:sym typeface="Source Sans Pro"/>
              </a:rPr>
              <a:t>Solution: Add a </a:t>
            </a:r>
            <a:r>
              <a:rPr b="1" i="1" lang="en">
                <a:solidFill>
                  <a:srgbClr val="FFFFFF"/>
                </a:solidFill>
                <a:latin typeface="Source Sans Pro"/>
                <a:ea typeface="Source Sans Pro"/>
                <a:cs typeface="Source Sans Pro"/>
                <a:sym typeface="Source Sans Pro"/>
              </a:rPr>
              <a:t>rewards prototype slide</a:t>
            </a:r>
            <a:r>
              <a:rPr lang="en">
                <a:solidFill>
                  <a:srgbClr val="FFFFFF"/>
                </a:solidFill>
                <a:latin typeface="Source Sans Pro"/>
                <a:ea typeface="Source Sans Pro"/>
                <a:cs typeface="Source Sans Pro"/>
                <a:sym typeface="Source Sans Pro"/>
              </a:rPr>
              <a:t>, including what can be won.</a:t>
            </a:r>
            <a:endParaRPr>
              <a:solidFill>
                <a:srgbClr val="FFFFFF"/>
              </a:solidFill>
              <a:latin typeface="Source Sans Pro"/>
              <a:ea typeface="Source Sans Pro"/>
              <a:cs typeface="Source Sans Pro"/>
              <a:sym typeface="Source Sans Pro"/>
            </a:endParaRPr>
          </a:p>
        </p:txBody>
      </p:sp>
      <p:sp>
        <p:nvSpPr>
          <p:cNvPr id="366" name="Google Shape;366;p48"/>
          <p:cNvSpPr/>
          <p:nvPr/>
        </p:nvSpPr>
        <p:spPr>
          <a:xfrm flipH="1">
            <a:off x="4581150" y="1299263"/>
            <a:ext cx="2041500" cy="511800"/>
          </a:xfrm>
          <a:prstGeom prst="wedgeRectCallout">
            <a:avLst>
              <a:gd fmla="val -36739" name="adj1"/>
              <a:gd fmla="val 79946"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Source Sans Pro"/>
                <a:ea typeface="Source Sans Pro"/>
                <a:cs typeface="Source Sans Pro"/>
                <a:sym typeface="Source Sans Pro"/>
              </a:rPr>
              <a:t>Expand on the Rewards System!</a:t>
            </a:r>
            <a:endParaRPr sz="1200">
              <a:latin typeface="Source Sans Pro"/>
              <a:ea typeface="Source Sans Pro"/>
              <a:cs typeface="Source Sans Pro"/>
              <a:sym typeface="Source Sans Pro"/>
            </a:endParaRPr>
          </a:p>
        </p:txBody>
      </p:sp>
      <p:sp>
        <p:nvSpPr>
          <p:cNvPr id="367" name="Google Shape;367;p48"/>
          <p:cNvSpPr txBox="1"/>
          <p:nvPr/>
        </p:nvSpPr>
        <p:spPr>
          <a:xfrm>
            <a:off x="4162950" y="1354475"/>
            <a:ext cx="418200" cy="401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200">
                <a:solidFill>
                  <a:srgbClr val="50BDA2"/>
                </a:solidFill>
                <a:latin typeface="Merriweather"/>
                <a:ea typeface="Merriweather"/>
                <a:cs typeface="Merriweather"/>
                <a:sym typeface="Merriweather"/>
              </a:rPr>
              <a:t>2</a:t>
            </a:r>
            <a:endParaRPr sz="2200">
              <a:solidFill>
                <a:srgbClr val="50BDA2"/>
              </a:solidFill>
              <a:latin typeface="Merriweather"/>
              <a:ea typeface="Merriweather"/>
              <a:cs typeface="Merriweather"/>
              <a:sym typeface="Merriweather"/>
            </a:endParaRPr>
          </a:p>
        </p:txBody>
      </p:sp>
      <p:pic>
        <p:nvPicPr>
          <p:cNvPr id="368" name="Google Shape;368;p48"/>
          <p:cNvPicPr preferRelativeResize="0"/>
          <p:nvPr/>
        </p:nvPicPr>
        <p:blipFill rotWithShape="1">
          <a:blip r:embed="rId6">
            <a:alphaModFix/>
          </a:blip>
          <a:srcRect b="0" l="0" r="3344" t="10281"/>
          <a:stretch/>
        </p:blipFill>
        <p:spPr>
          <a:xfrm>
            <a:off x="4544663" y="2027138"/>
            <a:ext cx="2114475" cy="1148375"/>
          </a:xfrm>
          <a:prstGeom prst="rect">
            <a:avLst/>
          </a:prstGeom>
          <a:noFill/>
          <a:ln>
            <a:noFill/>
          </a:ln>
        </p:spPr>
      </p:pic>
      <p:sp>
        <p:nvSpPr>
          <p:cNvPr id="369" name="Google Shape;369;p48"/>
          <p:cNvSpPr/>
          <p:nvPr/>
        </p:nvSpPr>
        <p:spPr>
          <a:xfrm>
            <a:off x="4392650" y="2037575"/>
            <a:ext cx="610500" cy="275100"/>
          </a:xfrm>
          <a:prstGeom prst="ellipse">
            <a:avLst/>
          </a:prstGeom>
          <a:noFill/>
          <a:ln cap="flat" cmpd="sng" w="19050">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48"/>
          <p:cNvSpPr txBox="1"/>
          <p:nvPr/>
        </p:nvSpPr>
        <p:spPr>
          <a:xfrm>
            <a:off x="4508100" y="4036000"/>
            <a:ext cx="2187600" cy="105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chemeClr val="lt2"/>
                </a:solidFill>
                <a:latin typeface="Source Sans Pro"/>
                <a:ea typeface="Source Sans Pro"/>
                <a:cs typeface="Source Sans Pro"/>
                <a:sym typeface="Source Sans Pro"/>
              </a:rPr>
              <a:t>◦ </a:t>
            </a:r>
            <a:r>
              <a:rPr lang="en" sz="1000">
                <a:solidFill>
                  <a:schemeClr val="accent4"/>
                </a:solidFill>
                <a:latin typeface="Source Sans Pro"/>
                <a:ea typeface="Source Sans Pro"/>
                <a:cs typeface="Source Sans Pro"/>
                <a:sym typeface="Source Sans Pro"/>
              </a:rPr>
              <a:t>How to earn: points per minute and</a:t>
            </a:r>
            <a:endParaRPr sz="1000">
              <a:solidFill>
                <a:schemeClr val="accent4"/>
              </a:solidFill>
              <a:latin typeface="Source Sans Pro"/>
              <a:ea typeface="Source Sans Pro"/>
              <a:cs typeface="Source Sans Pro"/>
              <a:sym typeface="Source Sans Pro"/>
            </a:endParaRPr>
          </a:p>
          <a:p>
            <a:pPr indent="0" lvl="0" marL="0" rtl="0" algn="l">
              <a:spcBef>
                <a:spcPts val="0"/>
              </a:spcBef>
              <a:spcAft>
                <a:spcPts val="0"/>
              </a:spcAft>
              <a:buNone/>
            </a:pPr>
            <a:r>
              <a:rPr lang="en" sz="1000">
                <a:solidFill>
                  <a:schemeClr val="accent4"/>
                </a:solidFill>
                <a:latin typeface="Source Sans Pro"/>
                <a:ea typeface="Source Sans Pro"/>
                <a:cs typeface="Source Sans Pro"/>
                <a:sym typeface="Source Sans Pro"/>
              </a:rPr>
              <a:t>    user’s personal points</a:t>
            </a:r>
            <a:endParaRPr sz="1000">
              <a:solidFill>
                <a:schemeClr val="accent4"/>
              </a:solidFill>
              <a:latin typeface="Source Sans Pro"/>
              <a:ea typeface="Source Sans Pro"/>
              <a:cs typeface="Source Sans Pro"/>
              <a:sym typeface="Source Sans Pro"/>
            </a:endParaRPr>
          </a:p>
          <a:p>
            <a:pPr indent="0" lvl="0" marL="0" rtl="0" algn="l">
              <a:lnSpc>
                <a:spcPct val="50000"/>
              </a:lnSpc>
              <a:spcBef>
                <a:spcPts val="0"/>
              </a:spcBef>
              <a:spcAft>
                <a:spcPts val="0"/>
              </a:spcAft>
              <a:buNone/>
            </a:pPr>
            <a:r>
              <a:t/>
            </a:r>
            <a:endParaRPr sz="1000">
              <a:solidFill>
                <a:schemeClr val="lt2"/>
              </a:solidFill>
              <a:latin typeface="Source Sans Pro"/>
              <a:ea typeface="Source Sans Pro"/>
              <a:cs typeface="Source Sans Pro"/>
              <a:sym typeface="Source Sans Pro"/>
            </a:endParaRPr>
          </a:p>
          <a:p>
            <a:pPr indent="0" lvl="0" marL="0" rtl="0" algn="l">
              <a:spcBef>
                <a:spcPts val="0"/>
              </a:spcBef>
              <a:spcAft>
                <a:spcPts val="0"/>
              </a:spcAft>
              <a:buNone/>
            </a:pPr>
            <a:r>
              <a:rPr lang="en" sz="1000">
                <a:solidFill>
                  <a:schemeClr val="lt2"/>
                </a:solidFill>
                <a:latin typeface="Source Sans Pro"/>
                <a:ea typeface="Source Sans Pro"/>
                <a:cs typeface="Source Sans Pro"/>
                <a:sym typeface="Source Sans Pro"/>
              </a:rPr>
              <a:t>◦ List redeemable  prizes: food,</a:t>
            </a:r>
            <a:endParaRPr sz="1000">
              <a:solidFill>
                <a:schemeClr val="lt2"/>
              </a:solidFill>
              <a:latin typeface="Source Sans Pro"/>
              <a:ea typeface="Source Sans Pro"/>
              <a:cs typeface="Source Sans Pro"/>
              <a:sym typeface="Source Sans Pro"/>
            </a:endParaRPr>
          </a:p>
          <a:p>
            <a:pPr indent="0" lvl="0" marL="0" rtl="0" algn="l">
              <a:spcBef>
                <a:spcPts val="0"/>
              </a:spcBef>
              <a:spcAft>
                <a:spcPts val="0"/>
              </a:spcAft>
              <a:buNone/>
            </a:pPr>
            <a:r>
              <a:rPr lang="en" sz="1000">
                <a:solidFill>
                  <a:schemeClr val="lt2"/>
                </a:solidFill>
                <a:latin typeface="Source Sans Pro"/>
                <a:ea typeface="Source Sans Pro"/>
                <a:cs typeface="Source Sans Pro"/>
                <a:sym typeface="Source Sans Pro"/>
              </a:rPr>
              <a:t>    textbooks, university specials</a:t>
            </a:r>
            <a:endParaRPr sz="1000">
              <a:solidFill>
                <a:schemeClr val="lt2"/>
              </a:solidFill>
              <a:latin typeface="Source Sans Pro"/>
              <a:ea typeface="Source Sans Pro"/>
              <a:cs typeface="Source Sans Pro"/>
              <a:sym typeface="Source Sans Pro"/>
            </a:endParaRPr>
          </a:p>
          <a:p>
            <a:pPr indent="0" lvl="0" marL="0" rtl="0" algn="l">
              <a:lnSpc>
                <a:spcPct val="50000"/>
              </a:lnSpc>
              <a:spcBef>
                <a:spcPts val="0"/>
              </a:spcBef>
              <a:spcAft>
                <a:spcPts val="0"/>
              </a:spcAft>
              <a:buNone/>
            </a:pPr>
            <a:r>
              <a:t/>
            </a:r>
            <a:endParaRPr sz="1000">
              <a:solidFill>
                <a:schemeClr val="lt2"/>
              </a:solidFill>
              <a:latin typeface="Source Sans Pro"/>
              <a:ea typeface="Source Sans Pro"/>
              <a:cs typeface="Source Sans Pro"/>
              <a:sym typeface="Source Sans Pro"/>
            </a:endParaRPr>
          </a:p>
          <a:p>
            <a:pPr indent="0" lvl="0" marL="0" rtl="0" algn="l">
              <a:spcBef>
                <a:spcPts val="0"/>
              </a:spcBef>
              <a:spcAft>
                <a:spcPts val="0"/>
              </a:spcAft>
              <a:buClr>
                <a:schemeClr val="dk1"/>
              </a:buClr>
              <a:buSzPts val="1100"/>
              <a:buFont typeface="Arial"/>
              <a:buNone/>
            </a:pPr>
            <a:r>
              <a:rPr lang="en" sz="1000">
                <a:solidFill>
                  <a:schemeClr val="lt2"/>
                </a:solidFill>
                <a:latin typeface="Source Sans Pro"/>
                <a:ea typeface="Source Sans Pro"/>
                <a:cs typeface="Source Sans Pro"/>
                <a:sym typeface="Source Sans Pro"/>
              </a:rPr>
              <a:t>◦ Potential funding + partnerships</a:t>
            </a:r>
            <a:endParaRPr sz="1000">
              <a:solidFill>
                <a:schemeClr val="lt2"/>
              </a:solidFill>
              <a:latin typeface="Source Sans Pro"/>
              <a:ea typeface="Source Sans Pro"/>
              <a:cs typeface="Source Sans Pro"/>
              <a:sym typeface="Source Sans Pro"/>
            </a:endParaRPr>
          </a:p>
          <a:p>
            <a:pPr indent="0" lvl="0" marL="0" rtl="0" algn="l">
              <a:spcBef>
                <a:spcPts val="0"/>
              </a:spcBef>
              <a:spcAft>
                <a:spcPts val="0"/>
              </a:spcAft>
              <a:buNone/>
            </a:pPr>
            <a:r>
              <a:t/>
            </a:r>
            <a:endParaRPr sz="1000">
              <a:solidFill>
                <a:schemeClr val="lt2"/>
              </a:solidFill>
              <a:latin typeface="Source Sans Pro"/>
              <a:ea typeface="Source Sans Pro"/>
              <a:cs typeface="Source Sans Pro"/>
              <a:sym typeface="Source Sans Pro"/>
            </a:endParaRPr>
          </a:p>
        </p:txBody>
      </p:sp>
      <p:sp>
        <p:nvSpPr>
          <p:cNvPr id="371" name="Google Shape;371;p48"/>
          <p:cNvSpPr txBox="1"/>
          <p:nvPr/>
        </p:nvSpPr>
        <p:spPr>
          <a:xfrm>
            <a:off x="108300" y="2285403"/>
            <a:ext cx="7884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00">
                <a:solidFill>
                  <a:srgbClr val="C1D8FF"/>
                </a:solidFill>
                <a:latin typeface="Source Sans Pro"/>
                <a:ea typeface="Source Sans Pro"/>
                <a:cs typeface="Source Sans Pro"/>
                <a:sym typeface="Source Sans Pro"/>
              </a:rPr>
              <a:t>Original Concept Prototype:</a:t>
            </a:r>
            <a:endParaRPr sz="1000">
              <a:solidFill>
                <a:srgbClr val="C1D8FF"/>
              </a:solidFill>
              <a:latin typeface="Source Sans Pro"/>
              <a:ea typeface="Source Sans Pro"/>
              <a:cs typeface="Source Sans Pro"/>
              <a:sym typeface="Source Sans Pro"/>
            </a:endParaRPr>
          </a:p>
        </p:txBody>
      </p:sp>
      <p:cxnSp>
        <p:nvCxnSpPr>
          <p:cNvPr id="372" name="Google Shape;372;p48"/>
          <p:cNvCxnSpPr/>
          <p:nvPr/>
        </p:nvCxnSpPr>
        <p:spPr>
          <a:xfrm flipH="1" rot="10800000">
            <a:off x="6587625" y="3924675"/>
            <a:ext cx="442500" cy="286800"/>
          </a:xfrm>
          <a:prstGeom prst="straightConnector1">
            <a:avLst/>
          </a:prstGeom>
          <a:noFill/>
          <a:ln cap="flat" cmpd="sng" w="9525">
            <a:solidFill>
              <a:schemeClr val="lt2"/>
            </a:solidFill>
            <a:prstDash val="solid"/>
            <a:round/>
            <a:headEnd len="med" w="med" type="none"/>
            <a:tailEnd len="med" w="med" type="none"/>
          </a:ln>
        </p:spPr>
      </p:cxnSp>
      <p:cxnSp>
        <p:nvCxnSpPr>
          <p:cNvPr id="373" name="Google Shape;373;p48"/>
          <p:cNvCxnSpPr/>
          <p:nvPr/>
        </p:nvCxnSpPr>
        <p:spPr>
          <a:xfrm flipH="1" rot="10800000">
            <a:off x="6240300" y="4490050"/>
            <a:ext cx="1183200" cy="161100"/>
          </a:xfrm>
          <a:prstGeom prst="straightConnector1">
            <a:avLst/>
          </a:prstGeom>
          <a:noFill/>
          <a:ln cap="flat" cmpd="sng" w="9525">
            <a:solidFill>
              <a:schemeClr val="lt2"/>
            </a:solidFill>
            <a:prstDash val="solid"/>
            <a:round/>
            <a:headEnd len="med" w="med" type="none"/>
            <a:tailEnd len="med" w="med" type="none"/>
          </a:ln>
        </p:spPr>
      </p:cxnSp>
      <p:grpSp>
        <p:nvGrpSpPr>
          <p:cNvPr id="374" name="Google Shape;374;p48"/>
          <p:cNvGrpSpPr/>
          <p:nvPr/>
        </p:nvGrpSpPr>
        <p:grpSpPr>
          <a:xfrm>
            <a:off x="8555750" y="228592"/>
            <a:ext cx="359651" cy="361560"/>
            <a:chOff x="7098912" y="1969392"/>
            <a:chExt cx="359651" cy="361560"/>
          </a:xfrm>
        </p:grpSpPr>
        <p:sp>
          <p:nvSpPr>
            <p:cNvPr id="375" name="Google Shape;375;p48"/>
            <p:cNvSpPr/>
            <p:nvPr/>
          </p:nvSpPr>
          <p:spPr>
            <a:xfrm>
              <a:off x="7098912" y="2127607"/>
              <a:ext cx="134567" cy="202582"/>
            </a:xfrm>
            <a:custGeom>
              <a:rect b="b" l="l" r="r" t="t"/>
              <a:pathLst>
                <a:path extrusionOk="0" h="6365" w="4228">
                  <a:moveTo>
                    <a:pt x="2108" y="331"/>
                  </a:moveTo>
                  <a:cubicBezTo>
                    <a:pt x="2153" y="331"/>
                    <a:pt x="2198" y="334"/>
                    <a:pt x="2239" y="340"/>
                  </a:cubicBezTo>
                  <a:cubicBezTo>
                    <a:pt x="2978" y="399"/>
                    <a:pt x="3537" y="1042"/>
                    <a:pt x="3537" y="1780"/>
                  </a:cubicBezTo>
                  <a:cubicBezTo>
                    <a:pt x="3537" y="2483"/>
                    <a:pt x="3704" y="3138"/>
                    <a:pt x="3847" y="3483"/>
                  </a:cubicBezTo>
                  <a:lnTo>
                    <a:pt x="3847" y="3495"/>
                  </a:lnTo>
                  <a:cubicBezTo>
                    <a:pt x="3656" y="3602"/>
                    <a:pt x="3335" y="3793"/>
                    <a:pt x="2787" y="3912"/>
                  </a:cubicBezTo>
                  <a:lnTo>
                    <a:pt x="2787" y="3864"/>
                  </a:lnTo>
                  <a:lnTo>
                    <a:pt x="2787" y="3531"/>
                  </a:lnTo>
                  <a:cubicBezTo>
                    <a:pt x="3001" y="3412"/>
                    <a:pt x="3180" y="3233"/>
                    <a:pt x="3299" y="3007"/>
                  </a:cubicBezTo>
                  <a:cubicBezTo>
                    <a:pt x="3537" y="2590"/>
                    <a:pt x="3454" y="2066"/>
                    <a:pt x="3108" y="1745"/>
                  </a:cubicBezTo>
                  <a:cubicBezTo>
                    <a:pt x="2870" y="1518"/>
                    <a:pt x="2430" y="1245"/>
                    <a:pt x="1727" y="1245"/>
                  </a:cubicBezTo>
                  <a:cubicBezTo>
                    <a:pt x="1680" y="1245"/>
                    <a:pt x="1632" y="1268"/>
                    <a:pt x="1608" y="1292"/>
                  </a:cubicBezTo>
                  <a:lnTo>
                    <a:pt x="1251" y="1649"/>
                  </a:lnTo>
                  <a:cubicBezTo>
                    <a:pt x="1192" y="1709"/>
                    <a:pt x="1192" y="1816"/>
                    <a:pt x="1251" y="1888"/>
                  </a:cubicBezTo>
                  <a:cubicBezTo>
                    <a:pt x="1281" y="1917"/>
                    <a:pt x="1323" y="1932"/>
                    <a:pt x="1366" y="1932"/>
                  </a:cubicBezTo>
                  <a:cubicBezTo>
                    <a:pt x="1409" y="1932"/>
                    <a:pt x="1454" y="1917"/>
                    <a:pt x="1489" y="1888"/>
                  </a:cubicBezTo>
                  <a:lnTo>
                    <a:pt x="1799" y="1578"/>
                  </a:lnTo>
                  <a:cubicBezTo>
                    <a:pt x="2239" y="1590"/>
                    <a:pt x="2608" y="1721"/>
                    <a:pt x="2882" y="1983"/>
                  </a:cubicBezTo>
                  <a:cubicBezTo>
                    <a:pt x="3120" y="2185"/>
                    <a:pt x="3180" y="2542"/>
                    <a:pt x="3025" y="2828"/>
                  </a:cubicBezTo>
                  <a:cubicBezTo>
                    <a:pt x="2823" y="3173"/>
                    <a:pt x="2466" y="3376"/>
                    <a:pt x="2085" y="3376"/>
                  </a:cubicBezTo>
                  <a:cubicBezTo>
                    <a:pt x="1489" y="3376"/>
                    <a:pt x="1013" y="2900"/>
                    <a:pt x="1013" y="2304"/>
                  </a:cubicBezTo>
                  <a:cubicBezTo>
                    <a:pt x="1013" y="2209"/>
                    <a:pt x="942" y="2138"/>
                    <a:pt x="846" y="2138"/>
                  </a:cubicBezTo>
                  <a:cubicBezTo>
                    <a:pt x="763" y="2138"/>
                    <a:pt x="680" y="2209"/>
                    <a:pt x="680" y="2304"/>
                  </a:cubicBezTo>
                  <a:cubicBezTo>
                    <a:pt x="680" y="2828"/>
                    <a:pt x="965" y="3292"/>
                    <a:pt x="1394" y="3519"/>
                  </a:cubicBezTo>
                  <a:lnTo>
                    <a:pt x="1394" y="3852"/>
                  </a:lnTo>
                  <a:lnTo>
                    <a:pt x="1394" y="3900"/>
                  </a:lnTo>
                  <a:cubicBezTo>
                    <a:pt x="834" y="3781"/>
                    <a:pt x="501" y="3602"/>
                    <a:pt x="370" y="3495"/>
                  </a:cubicBezTo>
                  <a:cubicBezTo>
                    <a:pt x="370" y="3495"/>
                    <a:pt x="358" y="3495"/>
                    <a:pt x="370" y="3483"/>
                  </a:cubicBezTo>
                  <a:cubicBezTo>
                    <a:pt x="525" y="3138"/>
                    <a:pt x="680" y="2483"/>
                    <a:pt x="680" y="1780"/>
                  </a:cubicBezTo>
                  <a:cubicBezTo>
                    <a:pt x="680" y="1042"/>
                    <a:pt x="1251" y="399"/>
                    <a:pt x="1977" y="340"/>
                  </a:cubicBezTo>
                  <a:cubicBezTo>
                    <a:pt x="2019" y="334"/>
                    <a:pt x="2064" y="331"/>
                    <a:pt x="2108" y="331"/>
                  </a:cubicBezTo>
                  <a:close/>
                  <a:moveTo>
                    <a:pt x="2442" y="3662"/>
                  </a:moveTo>
                  <a:lnTo>
                    <a:pt x="2442" y="3852"/>
                  </a:lnTo>
                  <a:cubicBezTo>
                    <a:pt x="2442" y="4043"/>
                    <a:pt x="2549" y="4221"/>
                    <a:pt x="2727" y="4316"/>
                  </a:cubicBezTo>
                  <a:lnTo>
                    <a:pt x="2823" y="4376"/>
                  </a:lnTo>
                  <a:cubicBezTo>
                    <a:pt x="2680" y="4626"/>
                    <a:pt x="2382" y="4793"/>
                    <a:pt x="2073" y="4793"/>
                  </a:cubicBezTo>
                  <a:cubicBezTo>
                    <a:pt x="1751" y="4793"/>
                    <a:pt x="1477" y="4626"/>
                    <a:pt x="1311" y="4376"/>
                  </a:cubicBezTo>
                  <a:lnTo>
                    <a:pt x="1418" y="4316"/>
                  </a:lnTo>
                  <a:cubicBezTo>
                    <a:pt x="1596" y="4221"/>
                    <a:pt x="1692" y="4043"/>
                    <a:pt x="1692" y="3852"/>
                  </a:cubicBezTo>
                  <a:lnTo>
                    <a:pt x="1692" y="3662"/>
                  </a:lnTo>
                  <a:cubicBezTo>
                    <a:pt x="1811" y="3685"/>
                    <a:pt x="1930" y="3709"/>
                    <a:pt x="2073" y="3709"/>
                  </a:cubicBezTo>
                  <a:cubicBezTo>
                    <a:pt x="2192" y="3709"/>
                    <a:pt x="2323" y="3685"/>
                    <a:pt x="2442" y="3662"/>
                  </a:cubicBezTo>
                  <a:close/>
                  <a:moveTo>
                    <a:pt x="2096" y="0"/>
                  </a:moveTo>
                  <a:cubicBezTo>
                    <a:pt x="2040" y="0"/>
                    <a:pt x="1983" y="6"/>
                    <a:pt x="1930" y="18"/>
                  </a:cubicBezTo>
                  <a:cubicBezTo>
                    <a:pt x="1037" y="102"/>
                    <a:pt x="334" y="875"/>
                    <a:pt x="334" y="1780"/>
                  </a:cubicBezTo>
                  <a:cubicBezTo>
                    <a:pt x="334" y="2435"/>
                    <a:pt x="180" y="3042"/>
                    <a:pt x="60" y="3364"/>
                  </a:cubicBezTo>
                  <a:cubicBezTo>
                    <a:pt x="1" y="3507"/>
                    <a:pt x="37" y="3673"/>
                    <a:pt x="180" y="3781"/>
                  </a:cubicBezTo>
                  <a:cubicBezTo>
                    <a:pt x="311" y="3888"/>
                    <a:pt x="596" y="4043"/>
                    <a:pt x="1037" y="4162"/>
                  </a:cubicBezTo>
                  <a:lnTo>
                    <a:pt x="382" y="4495"/>
                  </a:lnTo>
                  <a:cubicBezTo>
                    <a:pt x="144" y="4614"/>
                    <a:pt x="1" y="4852"/>
                    <a:pt x="1" y="5114"/>
                  </a:cubicBezTo>
                  <a:lnTo>
                    <a:pt x="1" y="6209"/>
                  </a:lnTo>
                  <a:cubicBezTo>
                    <a:pt x="1" y="6293"/>
                    <a:pt x="72" y="6364"/>
                    <a:pt x="156" y="6364"/>
                  </a:cubicBezTo>
                  <a:cubicBezTo>
                    <a:pt x="251" y="6364"/>
                    <a:pt x="322" y="6293"/>
                    <a:pt x="322" y="6209"/>
                  </a:cubicBezTo>
                  <a:lnTo>
                    <a:pt x="322" y="5114"/>
                  </a:lnTo>
                  <a:cubicBezTo>
                    <a:pt x="322" y="4983"/>
                    <a:pt x="394" y="4852"/>
                    <a:pt x="537" y="4793"/>
                  </a:cubicBezTo>
                  <a:lnTo>
                    <a:pt x="1049" y="4519"/>
                  </a:lnTo>
                  <a:cubicBezTo>
                    <a:pt x="1275" y="4900"/>
                    <a:pt x="1680" y="5138"/>
                    <a:pt x="2108" y="5138"/>
                  </a:cubicBezTo>
                  <a:cubicBezTo>
                    <a:pt x="2561" y="5138"/>
                    <a:pt x="2942" y="4900"/>
                    <a:pt x="3168" y="4519"/>
                  </a:cubicBezTo>
                  <a:lnTo>
                    <a:pt x="3692" y="4793"/>
                  </a:lnTo>
                  <a:cubicBezTo>
                    <a:pt x="3811" y="4852"/>
                    <a:pt x="3894" y="4983"/>
                    <a:pt x="3894" y="5114"/>
                  </a:cubicBezTo>
                  <a:lnTo>
                    <a:pt x="3894" y="6209"/>
                  </a:lnTo>
                  <a:cubicBezTo>
                    <a:pt x="3894" y="6293"/>
                    <a:pt x="3966" y="6364"/>
                    <a:pt x="4061" y="6364"/>
                  </a:cubicBezTo>
                  <a:cubicBezTo>
                    <a:pt x="4144" y="6364"/>
                    <a:pt x="4228" y="6293"/>
                    <a:pt x="4228" y="6209"/>
                  </a:cubicBezTo>
                  <a:lnTo>
                    <a:pt x="4228" y="5114"/>
                  </a:lnTo>
                  <a:cubicBezTo>
                    <a:pt x="4192" y="4852"/>
                    <a:pt x="4049" y="4614"/>
                    <a:pt x="3811" y="4495"/>
                  </a:cubicBezTo>
                  <a:lnTo>
                    <a:pt x="3156" y="4162"/>
                  </a:lnTo>
                  <a:cubicBezTo>
                    <a:pt x="3597" y="4043"/>
                    <a:pt x="3870" y="3888"/>
                    <a:pt x="4013" y="3781"/>
                  </a:cubicBezTo>
                  <a:cubicBezTo>
                    <a:pt x="4156" y="3685"/>
                    <a:pt x="4192" y="3507"/>
                    <a:pt x="4132" y="3364"/>
                  </a:cubicBezTo>
                  <a:cubicBezTo>
                    <a:pt x="4001" y="3042"/>
                    <a:pt x="3847" y="2435"/>
                    <a:pt x="3847" y="1780"/>
                  </a:cubicBezTo>
                  <a:cubicBezTo>
                    <a:pt x="3847" y="875"/>
                    <a:pt x="3156" y="90"/>
                    <a:pt x="2263" y="18"/>
                  </a:cubicBezTo>
                  <a:cubicBezTo>
                    <a:pt x="2210" y="6"/>
                    <a:pt x="2153" y="0"/>
                    <a:pt x="2096" y="0"/>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48"/>
            <p:cNvSpPr/>
            <p:nvPr/>
          </p:nvSpPr>
          <p:spPr>
            <a:xfrm>
              <a:off x="7120141" y="2297184"/>
              <a:ext cx="10662" cy="33005"/>
            </a:xfrm>
            <a:custGeom>
              <a:rect b="b" l="l" r="r" t="t"/>
              <a:pathLst>
                <a:path extrusionOk="0" h="1037" w="335">
                  <a:moveTo>
                    <a:pt x="167" y="0"/>
                  </a:moveTo>
                  <a:cubicBezTo>
                    <a:pt x="72" y="0"/>
                    <a:pt x="1" y="72"/>
                    <a:pt x="1" y="167"/>
                  </a:cubicBezTo>
                  <a:lnTo>
                    <a:pt x="1" y="881"/>
                  </a:lnTo>
                  <a:cubicBezTo>
                    <a:pt x="1" y="965"/>
                    <a:pt x="72" y="1036"/>
                    <a:pt x="167" y="1036"/>
                  </a:cubicBezTo>
                  <a:cubicBezTo>
                    <a:pt x="251" y="1036"/>
                    <a:pt x="334" y="965"/>
                    <a:pt x="334" y="881"/>
                  </a:cubicBezTo>
                  <a:lnTo>
                    <a:pt x="334" y="167"/>
                  </a:lnTo>
                  <a:cubicBezTo>
                    <a:pt x="334" y="72"/>
                    <a:pt x="251" y="0"/>
                    <a:pt x="167" y="0"/>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48"/>
            <p:cNvSpPr/>
            <p:nvPr/>
          </p:nvSpPr>
          <p:spPr>
            <a:xfrm>
              <a:off x="7199360" y="2297184"/>
              <a:ext cx="10248" cy="33005"/>
            </a:xfrm>
            <a:custGeom>
              <a:rect b="b" l="l" r="r" t="t"/>
              <a:pathLst>
                <a:path extrusionOk="0" h="1037" w="322">
                  <a:moveTo>
                    <a:pt x="167" y="0"/>
                  </a:moveTo>
                  <a:cubicBezTo>
                    <a:pt x="72" y="0"/>
                    <a:pt x="0" y="72"/>
                    <a:pt x="0" y="167"/>
                  </a:cubicBezTo>
                  <a:lnTo>
                    <a:pt x="0" y="881"/>
                  </a:lnTo>
                  <a:cubicBezTo>
                    <a:pt x="0" y="965"/>
                    <a:pt x="72" y="1036"/>
                    <a:pt x="167" y="1036"/>
                  </a:cubicBezTo>
                  <a:cubicBezTo>
                    <a:pt x="250" y="1036"/>
                    <a:pt x="322" y="965"/>
                    <a:pt x="322" y="881"/>
                  </a:cubicBezTo>
                  <a:lnTo>
                    <a:pt x="322" y="167"/>
                  </a:lnTo>
                  <a:cubicBezTo>
                    <a:pt x="322" y="72"/>
                    <a:pt x="250" y="0"/>
                    <a:pt x="167" y="0"/>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48"/>
            <p:cNvSpPr/>
            <p:nvPr/>
          </p:nvSpPr>
          <p:spPr>
            <a:xfrm>
              <a:off x="7357001" y="2165704"/>
              <a:ext cx="56876" cy="17823"/>
            </a:xfrm>
            <a:custGeom>
              <a:rect b="b" l="l" r="r" t="t"/>
              <a:pathLst>
                <a:path extrusionOk="0" h="560" w="1787">
                  <a:moveTo>
                    <a:pt x="630" y="0"/>
                  </a:moveTo>
                  <a:cubicBezTo>
                    <a:pt x="478" y="0"/>
                    <a:pt x="311" y="14"/>
                    <a:pt x="131" y="48"/>
                  </a:cubicBezTo>
                  <a:cubicBezTo>
                    <a:pt x="60" y="71"/>
                    <a:pt x="0" y="143"/>
                    <a:pt x="0" y="214"/>
                  </a:cubicBezTo>
                  <a:lnTo>
                    <a:pt x="0" y="393"/>
                  </a:lnTo>
                  <a:cubicBezTo>
                    <a:pt x="0" y="488"/>
                    <a:pt x="72" y="560"/>
                    <a:pt x="167" y="560"/>
                  </a:cubicBezTo>
                  <a:cubicBezTo>
                    <a:pt x="250" y="560"/>
                    <a:pt x="322" y="488"/>
                    <a:pt x="322" y="393"/>
                  </a:cubicBezTo>
                  <a:lnTo>
                    <a:pt x="322" y="345"/>
                  </a:lnTo>
                  <a:cubicBezTo>
                    <a:pt x="436" y="334"/>
                    <a:pt x="543" y="328"/>
                    <a:pt x="642" y="328"/>
                  </a:cubicBezTo>
                  <a:cubicBezTo>
                    <a:pt x="851" y="328"/>
                    <a:pt x="1022" y="352"/>
                    <a:pt x="1143" y="393"/>
                  </a:cubicBezTo>
                  <a:cubicBezTo>
                    <a:pt x="1369" y="452"/>
                    <a:pt x="1488" y="524"/>
                    <a:pt x="1488" y="524"/>
                  </a:cubicBezTo>
                  <a:cubicBezTo>
                    <a:pt x="1512" y="548"/>
                    <a:pt x="1548" y="560"/>
                    <a:pt x="1572" y="560"/>
                  </a:cubicBezTo>
                  <a:cubicBezTo>
                    <a:pt x="1631" y="560"/>
                    <a:pt x="1679" y="524"/>
                    <a:pt x="1715" y="488"/>
                  </a:cubicBezTo>
                  <a:cubicBezTo>
                    <a:pt x="1786" y="405"/>
                    <a:pt x="1762" y="310"/>
                    <a:pt x="1679" y="262"/>
                  </a:cubicBezTo>
                  <a:cubicBezTo>
                    <a:pt x="1660" y="252"/>
                    <a:pt x="1280" y="0"/>
                    <a:pt x="630" y="0"/>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48"/>
            <p:cNvSpPr/>
            <p:nvPr/>
          </p:nvSpPr>
          <p:spPr>
            <a:xfrm>
              <a:off x="7312666" y="2133113"/>
              <a:ext cx="145897" cy="197840"/>
            </a:xfrm>
            <a:custGeom>
              <a:rect b="b" l="l" r="r" t="t"/>
              <a:pathLst>
                <a:path extrusionOk="0" h="6216" w="4584">
                  <a:moveTo>
                    <a:pt x="3536" y="345"/>
                  </a:moveTo>
                  <a:lnTo>
                    <a:pt x="3536" y="1167"/>
                  </a:lnTo>
                  <a:cubicBezTo>
                    <a:pt x="3536" y="1298"/>
                    <a:pt x="3512" y="1453"/>
                    <a:pt x="3453" y="1572"/>
                  </a:cubicBezTo>
                  <a:lnTo>
                    <a:pt x="3393" y="1703"/>
                  </a:lnTo>
                  <a:cubicBezTo>
                    <a:pt x="3370" y="1726"/>
                    <a:pt x="3370" y="1750"/>
                    <a:pt x="3370" y="1774"/>
                  </a:cubicBezTo>
                  <a:lnTo>
                    <a:pt x="3370" y="2131"/>
                  </a:lnTo>
                  <a:cubicBezTo>
                    <a:pt x="3358" y="2417"/>
                    <a:pt x="3239" y="2703"/>
                    <a:pt x="3036" y="2905"/>
                  </a:cubicBezTo>
                  <a:cubicBezTo>
                    <a:pt x="2834" y="3108"/>
                    <a:pt x="2568" y="3204"/>
                    <a:pt x="2288" y="3204"/>
                  </a:cubicBezTo>
                  <a:cubicBezTo>
                    <a:pt x="2271" y="3204"/>
                    <a:pt x="2255" y="3203"/>
                    <a:pt x="2238" y="3203"/>
                  </a:cubicBezTo>
                  <a:cubicBezTo>
                    <a:pt x="1667" y="3191"/>
                    <a:pt x="1203" y="2679"/>
                    <a:pt x="1203" y="2072"/>
                  </a:cubicBezTo>
                  <a:lnTo>
                    <a:pt x="1203" y="1774"/>
                  </a:lnTo>
                  <a:cubicBezTo>
                    <a:pt x="1203" y="1750"/>
                    <a:pt x="1203" y="1726"/>
                    <a:pt x="1191" y="1703"/>
                  </a:cubicBezTo>
                  <a:lnTo>
                    <a:pt x="1131" y="1572"/>
                  </a:lnTo>
                  <a:cubicBezTo>
                    <a:pt x="1072" y="1453"/>
                    <a:pt x="1036" y="1298"/>
                    <a:pt x="1036" y="1167"/>
                  </a:cubicBezTo>
                  <a:cubicBezTo>
                    <a:pt x="1036" y="702"/>
                    <a:pt x="1405" y="345"/>
                    <a:pt x="1857" y="345"/>
                  </a:cubicBezTo>
                  <a:close/>
                  <a:moveTo>
                    <a:pt x="1726" y="3417"/>
                  </a:moveTo>
                  <a:cubicBezTo>
                    <a:pt x="1869" y="3489"/>
                    <a:pt x="2048" y="3512"/>
                    <a:pt x="2227" y="3536"/>
                  </a:cubicBezTo>
                  <a:lnTo>
                    <a:pt x="2274" y="3536"/>
                  </a:lnTo>
                  <a:cubicBezTo>
                    <a:pt x="2465" y="3536"/>
                    <a:pt x="2643" y="3489"/>
                    <a:pt x="2822" y="3429"/>
                  </a:cubicBezTo>
                  <a:lnTo>
                    <a:pt x="2822" y="3655"/>
                  </a:lnTo>
                  <a:cubicBezTo>
                    <a:pt x="2822" y="3691"/>
                    <a:pt x="2834" y="3750"/>
                    <a:pt x="2834" y="3798"/>
                  </a:cubicBezTo>
                  <a:lnTo>
                    <a:pt x="2274" y="4227"/>
                  </a:lnTo>
                  <a:lnTo>
                    <a:pt x="1703" y="3798"/>
                  </a:lnTo>
                  <a:cubicBezTo>
                    <a:pt x="1726" y="3750"/>
                    <a:pt x="1726" y="3715"/>
                    <a:pt x="1726" y="3655"/>
                  </a:cubicBezTo>
                  <a:lnTo>
                    <a:pt x="1726" y="3417"/>
                  </a:lnTo>
                  <a:close/>
                  <a:moveTo>
                    <a:pt x="1857" y="0"/>
                  </a:moveTo>
                  <a:cubicBezTo>
                    <a:pt x="1215" y="0"/>
                    <a:pt x="691" y="524"/>
                    <a:pt x="691" y="1167"/>
                  </a:cubicBezTo>
                  <a:cubicBezTo>
                    <a:pt x="691" y="1357"/>
                    <a:pt x="738" y="1548"/>
                    <a:pt x="834" y="1715"/>
                  </a:cubicBezTo>
                  <a:lnTo>
                    <a:pt x="869" y="1810"/>
                  </a:lnTo>
                  <a:lnTo>
                    <a:pt x="869" y="2072"/>
                  </a:lnTo>
                  <a:cubicBezTo>
                    <a:pt x="869" y="2536"/>
                    <a:pt x="1084" y="2941"/>
                    <a:pt x="1405" y="3215"/>
                  </a:cubicBezTo>
                  <a:lnTo>
                    <a:pt x="1405" y="3667"/>
                  </a:lnTo>
                  <a:cubicBezTo>
                    <a:pt x="1405" y="3739"/>
                    <a:pt x="1369" y="3810"/>
                    <a:pt x="1286" y="3846"/>
                  </a:cubicBezTo>
                  <a:lnTo>
                    <a:pt x="441" y="4155"/>
                  </a:lnTo>
                  <a:cubicBezTo>
                    <a:pt x="179" y="4262"/>
                    <a:pt x="0" y="4512"/>
                    <a:pt x="0" y="4810"/>
                  </a:cubicBezTo>
                  <a:lnTo>
                    <a:pt x="0" y="6048"/>
                  </a:lnTo>
                  <a:cubicBezTo>
                    <a:pt x="0" y="6132"/>
                    <a:pt x="72" y="6215"/>
                    <a:pt x="155" y="6215"/>
                  </a:cubicBezTo>
                  <a:cubicBezTo>
                    <a:pt x="250" y="6215"/>
                    <a:pt x="322" y="6132"/>
                    <a:pt x="322" y="6048"/>
                  </a:cubicBezTo>
                  <a:lnTo>
                    <a:pt x="322" y="4810"/>
                  </a:lnTo>
                  <a:cubicBezTo>
                    <a:pt x="322" y="4655"/>
                    <a:pt x="417" y="4524"/>
                    <a:pt x="560" y="4465"/>
                  </a:cubicBezTo>
                  <a:lnTo>
                    <a:pt x="1405" y="4155"/>
                  </a:lnTo>
                  <a:cubicBezTo>
                    <a:pt x="1453" y="4143"/>
                    <a:pt x="1500" y="4108"/>
                    <a:pt x="1524" y="4084"/>
                  </a:cubicBezTo>
                  <a:lnTo>
                    <a:pt x="2119" y="4524"/>
                  </a:lnTo>
                  <a:lnTo>
                    <a:pt x="2119" y="6036"/>
                  </a:lnTo>
                  <a:cubicBezTo>
                    <a:pt x="2119" y="6120"/>
                    <a:pt x="2203" y="6191"/>
                    <a:pt x="2286" y="6191"/>
                  </a:cubicBezTo>
                  <a:cubicBezTo>
                    <a:pt x="2369" y="6191"/>
                    <a:pt x="2453" y="6120"/>
                    <a:pt x="2453" y="6036"/>
                  </a:cubicBezTo>
                  <a:lnTo>
                    <a:pt x="2453" y="4512"/>
                  </a:lnTo>
                  <a:lnTo>
                    <a:pt x="3048" y="4072"/>
                  </a:lnTo>
                  <a:cubicBezTo>
                    <a:pt x="3084" y="4096"/>
                    <a:pt x="3120" y="4108"/>
                    <a:pt x="3167" y="4143"/>
                  </a:cubicBezTo>
                  <a:lnTo>
                    <a:pt x="4012" y="4453"/>
                  </a:lnTo>
                  <a:cubicBezTo>
                    <a:pt x="4155" y="4512"/>
                    <a:pt x="4251" y="4643"/>
                    <a:pt x="4251" y="4798"/>
                  </a:cubicBezTo>
                  <a:lnTo>
                    <a:pt x="4251" y="6036"/>
                  </a:lnTo>
                  <a:cubicBezTo>
                    <a:pt x="4251" y="6120"/>
                    <a:pt x="4322" y="6191"/>
                    <a:pt x="4417" y="6191"/>
                  </a:cubicBezTo>
                  <a:cubicBezTo>
                    <a:pt x="4501" y="6191"/>
                    <a:pt x="4572" y="6120"/>
                    <a:pt x="4572" y="6036"/>
                  </a:cubicBezTo>
                  <a:lnTo>
                    <a:pt x="4572" y="4798"/>
                  </a:lnTo>
                  <a:cubicBezTo>
                    <a:pt x="4584" y="4512"/>
                    <a:pt x="4382" y="4251"/>
                    <a:pt x="4120" y="4143"/>
                  </a:cubicBezTo>
                  <a:lnTo>
                    <a:pt x="3274" y="3834"/>
                  </a:lnTo>
                  <a:cubicBezTo>
                    <a:pt x="3191" y="3798"/>
                    <a:pt x="3155" y="3727"/>
                    <a:pt x="3155" y="3655"/>
                  </a:cubicBezTo>
                  <a:lnTo>
                    <a:pt x="3155" y="3215"/>
                  </a:lnTo>
                  <a:cubicBezTo>
                    <a:pt x="3179" y="3191"/>
                    <a:pt x="3227" y="3155"/>
                    <a:pt x="3250" y="3131"/>
                  </a:cubicBezTo>
                  <a:cubicBezTo>
                    <a:pt x="3536" y="2858"/>
                    <a:pt x="3691" y="2500"/>
                    <a:pt x="3691" y="2119"/>
                  </a:cubicBezTo>
                  <a:lnTo>
                    <a:pt x="3691" y="1810"/>
                  </a:lnTo>
                  <a:lnTo>
                    <a:pt x="3727" y="1715"/>
                  </a:lnTo>
                  <a:cubicBezTo>
                    <a:pt x="3822" y="1548"/>
                    <a:pt x="3870" y="1357"/>
                    <a:pt x="3870" y="1167"/>
                  </a:cubicBezTo>
                  <a:lnTo>
                    <a:pt x="3870" y="167"/>
                  </a:lnTo>
                  <a:cubicBezTo>
                    <a:pt x="3870" y="71"/>
                    <a:pt x="3786" y="0"/>
                    <a:pt x="3703" y="0"/>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48"/>
            <p:cNvSpPr/>
            <p:nvPr/>
          </p:nvSpPr>
          <p:spPr>
            <a:xfrm>
              <a:off x="7340324" y="2291486"/>
              <a:ext cx="10630" cy="38702"/>
            </a:xfrm>
            <a:custGeom>
              <a:rect b="b" l="l" r="r" t="t"/>
              <a:pathLst>
                <a:path extrusionOk="0" h="1216" w="334">
                  <a:moveTo>
                    <a:pt x="167" y="1"/>
                  </a:moveTo>
                  <a:cubicBezTo>
                    <a:pt x="84" y="1"/>
                    <a:pt x="0" y="72"/>
                    <a:pt x="0" y="167"/>
                  </a:cubicBezTo>
                  <a:lnTo>
                    <a:pt x="0" y="1060"/>
                  </a:lnTo>
                  <a:cubicBezTo>
                    <a:pt x="0" y="1144"/>
                    <a:pt x="84" y="1215"/>
                    <a:pt x="167" y="1215"/>
                  </a:cubicBezTo>
                  <a:cubicBezTo>
                    <a:pt x="262" y="1215"/>
                    <a:pt x="334" y="1144"/>
                    <a:pt x="334" y="1060"/>
                  </a:cubicBezTo>
                  <a:lnTo>
                    <a:pt x="334" y="167"/>
                  </a:lnTo>
                  <a:cubicBezTo>
                    <a:pt x="334" y="72"/>
                    <a:pt x="262" y="1"/>
                    <a:pt x="167" y="1"/>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48"/>
            <p:cNvSpPr/>
            <p:nvPr/>
          </p:nvSpPr>
          <p:spPr>
            <a:xfrm>
              <a:off x="7419511" y="2291486"/>
              <a:ext cx="10630" cy="38702"/>
            </a:xfrm>
            <a:custGeom>
              <a:rect b="b" l="l" r="r" t="t"/>
              <a:pathLst>
                <a:path extrusionOk="0" h="1216" w="334">
                  <a:moveTo>
                    <a:pt x="167" y="1"/>
                  </a:moveTo>
                  <a:cubicBezTo>
                    <a:pt x="72" y="1"/>
                    <a:pt x="1" y="72"/>
                    <a:pt x="1" y="167"/>
                  </a:cubicBezTo>
                  <a:lnTo>
                    <a:pt x="1" y="1060"/>
                  </a:lnTo>
                  <a:cubicBezTo>
                    <a:pt x="1" y="1144"/>
                    <a:pt x="72" y="1215"/>
                    <a:pt x="167" y="1215"/>
                  </a:cubicBezTo>
                  <a:cubicBezTo>
                    <a:pt x="251" y="1215"/>
                    <a:pt x="334" y="1144"/>
                    <a:pt x="334" y="1060"/>
                  </a:cubicBezTo>
                  <a:lnTo>
                    <a:pt x="334" y="167"/>
                  </a:lnTo>
                  <a:cubicBezTo>
                    <a:pt x="334" y="72"/>
                    <a:pt x="251" y="1"/>
                    <a:pt x="167" y="1"/>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48"/>
            <p:cNvSpPr/>
            <p:nvPr/>
          </p:nvSpPr>
          <p:spPr>
            <a:xfrm>
              <a:off x="7153878" y="1969392"/>
              <a:ext cx="225498" cy="188355"/>
            </a:xfrm>
            <a:custGeom>
              <a:rect b="b" l="l" r="r" t="t"/>
              <a:pathLst>
                <a:path extrusionOk="0" h="5918" w="7085">
                  <a:moveTo>
                    <a:pt x="2441" y="4227"/>
                  </a:moveTo>
                  <a:lnTo>
                    <a:pt x="2346" y="4608"/>
                  </a:lnTo>
                  <a:lnTo>
                    <a:pt x="2132" y="4608"/>
                  </a:lnTo>
                  <a:cubicBezTo>
                    <a:pt x="1917" y="4608"/>
                    <a:pt x="1751" y="4442"/>
                    <a:pt x="1751" y="4239"/>
                  </a:cubicBezTo>
                  <a:lnTo>
                    <a:pt x="1751" y="4227"/>
                  </a:lnTo>
                  <a:close/>
                  <a:moveTo>
                    <a:pt x="5668" y="310"/>
                  </a:moveTo>
                  <a:cubicBezTo>
                    <a:pt x="5882" y="310"/>
                    <a:pt x="6037" y="477"/>
                    <a:pt x="6037" y="679"/>
                  </a:cubicBezTo>
                  <a:lnTo>
                    <a:pt x="6037" y="3525"/>
                  </a:lnTo>
                  <a:cubicBezTo>
                    <a:pt x="6037" y="3739"/>
                    <a:pt x="5882" y="3894"/>
                    <a:pt x="5668" y="3894"/>
                  </a:cubicBezTo>
                  <a:lnTo>
                    <a:pt x="4251" y="3894"/>
                  </a:lnTo>
                  <a:cubicBezTo>
                    <a:pt x="4227" y="3894"/>
                    <a:pt x="4179" y="3918"/>
                    <a:pt x="4156" y="3930"/>
                  </a:cubicBezTo>
                  <a:lnTo>
                    <a:pt x="2572" y="5084"/>
                  </a:lnTo>
                  <a:lnTo>
                    <a:pt x="2810" y="4108"/>
                  </a:lnTo>
                  <a:cubicBezTo>
                    <a:pt x="2822" y="4061"/>
                    <a:pt x="2810" y="4001"/>
                    <a:pt x="2786" y="3953"/>
                  </a:cubicBezTo>
                  <a:cubicBezTo>
                    <a:pt x="2751" y="3918"/>
                    <a:pt x="2703" y="3894"/>
                    <a:pt x="2644" y="3894"/>
                  </a:cubicBezTo>
                  <a:lnTo>
                    <a:pt x="703" y="3894"/>
                  </a:lnTo>
                  <a:cubicBezTo>
                    <a:pt x="489" y="3894"/>
                    <a:pt x="322" y="3739"/>
                    <a:pt x="322" y="3525"/>
                  </a:cubicBezTo>
                  <a:lnTo>
                    <a:pt x="322" y="679"/>
                  </a:lnTo>
                  <a:cubicBezTo>
                    <a:pt x="322" y="477"/>
                    <a:pt x="489" y="310"/>
                    <a:pt x="703" y="310"/>
                  </a:cubicBezTo>
                  <a:close/>
                  <a:moveTo>
                    <a:pt x="6382" y="1036"/>
                  </a:moveTo>
                  <a:cubicBezTo>
                    <a:pt x="6585" y="1036"/>
                    <a:pt x="6751" y="1203"/>
                    <a:pt x="6751" y="1417"/>
                  </a:cubicBezTo>
                  <a:lnTo>
                    <a:pt x="6751" y="4251"/>
                  </a:lnTo>
                  <a:lnTo>
                    <a:pt x="6739" y="4251"/>
                  </a:lnTo>
                  <a:cubicBezTo>
                    <a:pt x="6739" y="4465"/>
                    <a:pt x="6573" y="4632"/>
                    <a:pt x="6370" y="4632"/>
                  </a:cubicBezTo>
                  <a:lnTo>
                    <a:pt x="4953" y="4632"/>
                  </a:lnTo>
                  <a:cubicBezTo>
                    <a:pt x="4906" y="4632"/>
                    <a:pt x="4870" y="4644"/>
                    <a:pt x="4822" y="4692"/>
                  </a:cubicBezTo>
                  <a:cubicBezTo>
                    <a:pt x="4787" y="4727"/>
                    <a:pt x="4775" y="4775"/>
                    <a:pt x="4787" y="4823"/>
                  </a:cubicBezTo>
                  <a:lnTo>
                    <a:pt x="4906" y="5501"/>
                  </a:lnTo>
                  <a:lnTo>
                    <a:pt x="3691" y="4692"/>
                  </a:lnTo>
                  <a:lnTo>
                    <a:pt x="4299" y="4239"/>
                  </a:lnTo>
                  <a:lnTo>
                    <a:pt x="5668" y="4239"/>
                  </a:lnTo>
                  <a:cubicBezTo>
                    <a:pt x="6049" y="4239"/>
                    <a:pt x="6370" y="3930"/>
                    <a:pt x="6370" y="3537"/>
                  </a:cubicBezTo>
                  <a:lnTo>
                    <a:pt x="6370" y="1036"/>
                  </a:lnTo>
                  <a:close/>
                  <a:moveTo>
                    <a:pt x="703" y="1"/>
                  </a:moveTo>
                  <a:cubicBezTo>
                    <a:pt x="310" y="1"/>
                    <a:pt x="0" y="310"/>
                    <a:pt x="0" y="703"/>
                  </a:cubicBezTo>
                  <a:lnTo>
                    <a:pt x="0" y="3537"/>
                  </a:lnTo>
                  <a:cubicBezTo>
                    <a:pt x="0" y="3930"/>
                    <a:pt x="310" y="4239"/>
                    <a:pt x="703" y="4239"/>
                  </a:cubicBezTo>
                  <a:lnTo>
                    <a:pt x="1405" y="4239"/>
                  </a:lnTo>
                  <a:lnTo>
                    <a:pt x="1405" y="4251"/>
                  </a:lnTo>
                  <a:cubicBezTo>
                    <a:pt x="1405" y="4644"/>
                    <a:pt x="1727" y="4954"/>
                    <a:pt x="2108" y="4954"/>
                  </a:cubicBezTo>
                  <a:lnTo>
                    <a:pt x="2263" y="4954"/>
                  </a:lnTo>
                  <a:lnTo>
                    <a:pt x="2203" y="5227"/>
                  </a:lnTo>
                  <a:cubicBezTo>
                    <a:pt x="2167" y="5323"/>
                    <a:pt x="2215" y="5430"/>
                    <a:pt x="2298" y="5489"/>
                  </a:cubicBezTo>
                  <a:cubicBezTo>
                    <a:pt x="2346" y="5525"/>
                    <a:pt x="2394" y="5537"/>
                    <a:pt x="2453" y="5537"/>
                  </a:cubicBezTo>
                  <a:cubicBezTo>
                    <a:pt x="2513" y="5537"/>
                    <a:pt x="2560" y="5525"/>
                    <a:pt x="2596" y="5489"/>
                  </a:cubicBezTo>
                  <a:lnTo>
                    <a:pt x="3334" y="4954"/>
                  </a:lnTo>
                  <a:lnTo>
                    <a:pt x="3489" y="4954"/>
                  </a:lnTo>
                  <a:lnTo>
                    <a:pt x="4882" y="5882"/>
                  </a:lnTo>
                  <a:cubicBezTo>
                    <a:pt x="4918" y="5906"/>
                    <a:pt x="4965" y="5918"/>
                    <a:pt x="5013" y="5918"/>
                  </a:cubicBezTo>
                  <a:cubicBezTo>
                    <a:pt x="5061" y="5918"/>
                    <a:pt x="5096" y="5906"/>
                    <a:pt x="5144" y="5882"/>
                  </a:cubicBezTo>
                  <a:cubicBezTo>
                    <a:pt x="5239" y="5823"/>
                    <a:pt x="5287" y="5727"/>
                    <a:pt x="5263" y="5620"/>
                  </a:cubicBezTo>
                  <a:lnTo>
                    <a:pt x="5168" y="4954"/>
                  </a:lnTo>
                  <a:lnTo>
                    <a:pt x="6382" y="4954"/>
                  </a:lnTo>
                  <a:cubicBezTo>
                    <a:pt x="6763" y="4954"/>
                    <a:pt x="7085" y="4644"/>
                    <a:pt x="7085" y="4251"/>
                  </a:cubicBezTo>
                  <a:lnTo>
                    <a:pt x="7085" y="1417"/>
                  </a:lnTo>
                  <a:cubicBezTo>
                    <a:pt x="7085" y="1024"/>
                    <a:pt x="6775" y="715"/>
                    <a:pt x="6382" y="715"/>
                  </a:cubicBezTo>
                  <a:cubicBezTo>
                    <a:pt x="6370" y="310"/>
                    <a:pt x="6061" y="1"/>
                    <a:pt x="5668" y="1"/>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48"/>
            <p:cNvSpPr/>
            <p:nvPr/>
          </p:nvSpPr>
          <p:spPr>
            <a:xfrm>
              <a:off x="7193663" y="2003511"/>
              <a:ext cx="27308" cy="10248"/>
            </a:xfrm>
            <a:custGeom>
              <a:rect b="b" l="l" r="r" t="t"/>
              <a:pathLst>
                <a:path extrusionOk="0" h="322" w="858">
                  <a:moveTo>
                    <a:pt x="167" y="0"/>
                  </a:moveTo>
                  <a:cubicBezTo>
                    <a:pt x="72" y="0"/>
                    <a:pt x="1" y="72"/>
                    <a:pt x="1" y="167"/>
                  </a:cubicBezTo>
                  <a:cubicBezTo>
                    <a:pt x="1" y="250"/>
                    <a:pt x="72" y="322"/>
                    <a:pt x="167" y="322"/>
                  </a:cubicBezTo>
                  <a:lnTo>
                    <a:pt x="703" y="322"/>
                  </a:lnTo>
                  <a:cubicBezTo>
                    <a:pt x="786" y="322"/>
                    <a:pt x="858" y="250"/>
                    <a:pt x="858" y="167"/>
                  </a:cubicBezTo>
                  <a:cubicBezTo>
                    <a:pt x="858" y="72"/>
                    <a:pt x="786" y="0"/>
                    <a:pt x="703" y="0"/>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48"/>
            <p:cNvSpPr/>
            <p:nvPr/>
          </p:nvSpPr>
          <p:spPr>
            <a:xfrm>
              <a:off x="7233065" y="2003511"/>
              <a:ext cx="83802" cy="10248"/>
            </a:xfrm>
            <a:custGeom>
              <a:rect b="b" l="l" r="r" t="t"/>
              <a:pathLst>
                <a:path extrusionOk="0" h="322" w="2633">
                  <a:moveTo>
                    <a:pt x="156" y="0"/>
                  </a:moveTo>
                  <a:cubicBezTo>
                    <a:pt x="72" y="0"/>
                    <a:pt x="1" y="72"/>
                    <a:pt x="1" y="167"/>
                  </a:cubicBezTo>
                  <a:cubicBezTo>
                    <a:pt x="1" y="250"/>
                    <a:pt x="72" y="322"/>
                    <a:pt x="156" y="322"/>
                  </a:cubicBezTo>
                  <a:lnTo>
                    <a:pt x="2465" y="322"/>
                  </a:lnTo>
                  <a:cubicBezTo>
                    <a:pt x="2561" y="322"/>
                    <a:pt x="2632" y="250"/>
                    <a:pt x="2632" y="167"/>
                  </a:cubicBezTo>
                  <a:cubicBezTo>
                    <a:pt x="2632" y="72"/>
                    <a:pt x="2573" y="0"/>
                    <a:pt x="2465" y="0"/>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48"/>
            <p:cNvSpPr/>
            <p:nvPr/>
          </p:nvSpPr>
          <p:spPr>
            <a:xfrm>
              <a:off x="7193281" y="2031933"/>
              <a:ext cx="123936" cy="10248"/>
            </a:xfrm>
            <a:custGeom>
              <a:rect b="b" l="l" r="r" t="t"/>
              <a:pathLst>
                <a:path extrusionOk="0" h="322" w="3894">
                  <a:moveTo>
                    <a:pt x="155" y="0"/>
                  </a:moveTo>
                  <a:cubicBezTo>
                    <a:pt x="72" y="0"/>
                    <a:pt x="1" y="71"/>
                    <a:pt x="1" y="167"/>
                  </a:cubicBezTo>
                  <a:cubicBezTo>
                    <a:pt x="1" y="250"/>
                    <a:pt x="72" y="322"/>
                    <a:pt x="155" y="322"/>
                  </a:cubicBezTo>
                  <a:lnTo>
                    <a:pt x="3715" y="322"/>
                  </a:lnTo>
                  <a:cubicBezTo>
                    <a:pt x="3811" y="322"/>
                    <a:pt x="3882" y="250"/>
                    <a:pt x="3882" y="167"/>
                  </a:cubicBezTo>
                  <a:cubicBezTo>
                    <a:pt x="3894" y="71"/>
                    <a:pt x="3823" y="0"/>
                    <a:pt x="3715" y="0"/>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48"/>
            <p:cNvSpPr/>
            <p:nvPr/>
          </p:nvSpPr>
          <p:spPr>
            <a:xfrm>
              <a:off x="7193663" y="2059973"/>
              <a:ext cx="83770" cy="10248"/>
            </a:xfrm>
            <a:custGeom>
              <a:rect b="b" l="l" r="r" t="t"/>
              <a:pathLst>
                <a:path extrusionOk="0" h="322" w="2632">
                  <a:moveTo>
                    <a:pt x="167" y="0"/>
                  </a:moveTo>
                  <a:cubicBezTo>
                    <a:pt x="72" y="0"/>
                    <a:pt x="1" y="72"/>
                    <a:pt x="1" y="155"/>
                  </a:cubicBezTo>
                  <a:cubicBezTo>
                    <a:pt x="1" y="250"/>
                    <a:pt x="72" y="322"/>
                    <a:pt x="167" y="322"/>
                  </a:cubicBezTo>
                  <a:lnTo>
                    <a:pt x="2465" y="322"/>
                  </a:lnTo>
                  <a:cubicBezTo>
                    <a:pt x="2560" y="322"/>
                    <a:pt x="2632" y="250"/>
                    <a:pt x="2632" y="155"/>
                  </a:cubicBezTo>
                  <a:cubicBezTo>
                    <a:pt x="2632" y="72"/>
                    <a:pt x="2560" y="0"/>
                    <a:pt x="2465" y="0"/>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48"/>
            <p:cNvSpPr/>
            <p:nvPr/>
          </p:nvSpPr>
          <p:spPr>
            <a:xfrm>
              <a:off x="7289145" y="2059973"/>
              <a:ext cx="27722" cy="10248"/>
            </a:xfrm>
            <a:custGeom>
              <a:rect b="b" l="l" r="r" t="t"/>
              <a:pathLst>
                <a:path extrusionOk="0" h="322" w="871">
                  <a:moveTo>
                    <a:pt x="168" y="0"/>
                  </a:moveTo>
                  <a:cubicBezTo>
                    <a:pt x="84" y="0"/>
                    <a:pt x="1" y="72"/>
                    <a:pt x="1" y="155"/>
                  </a:cubicBezTo>
                  <a:cubicBezTo>
                    <a:pt x="1" y="250"/>
                    <a:pt x="84" y="322"/>
                    <a:pt x="168" y="322"/>
                  </a:cubicBezTo>
                  <a:lnTo>
                    <a:pt x="703" y="322"/>
                  </a:lnTo>
                  <a:cubicBezTo>
                    <a:pt x="799" y="322"/>
                    <a:pt x="870" y="250"/>
                    <a:pt x="870" y="155"/>
                  </a:cubicBezTo>
                  <a:cubicBezTo>
                    <a:pt x="870" y="72"/>
                    <a:pt x="811" y="0"/>
                    <a:pt x="703" y="0"/>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391" name="Shape 391"/>
        <p:cNvGrpSpPr/>
        <p:nvPr/>
      </p:nvGrpSpPr>
      <p:grpSpPr>
        <a:xfrm>
          <a:off x="0" y="0"/>
          <a:ext cx="0" cy="0"/>
          <a:chOff x="0" y="0"/>
          <a:chExt cx="0" cy="0"/>
        </a:xfrm>
      </p:grpSpPr>
      <p:cxnSp>
        <p:nvCxnSpPr>
          <p:cNvPr id="392" name="Google Shape;392;p49"/>
          <p:cNvCxnSpPr/>
          <p:nvPr/>
        </p:nvCxnSpPr>
        <p:spPr>
          <a:xfrm flipH="1">
            <a:off x="7929900" y="2595800"/>
            <a:ext cx="9900" cy="1867800"/>
          </a:xfrm>
          <a:prstGeom prst="straightConnector1">
            <a:avLst/>
          </a:prstGeom>
          <a:noFill/>
          <a:ln cap="flat" cmpd="sng" w="19050">
            <a:solidFill>
              <a:schemeClr val="lt2"/>
            </a:solidFill>
            <a:prstDash val="solid"/>
            <a:round/>
            <a:headEnd len="med" w="med" type="none"/>
            <a:tailEnd len="med" w="med" type="none"/>
          </a:ln>
        </p:spPr>
      </p:cxnSp>
      <p:sp>
        <p:nvSpPr>
          <p:cNvPr id="393" name="Google Shape;393;p49"/>
          <p:cNvSpPr/>
          <p:nvPr/>
        </p:nvSpPr>
        <p:spPr>
          <a:xfrm>
            <a:off x="896700" y="1982225"/>
            <a:ext cx="2187600" cy="1224300"/>
          </a:xfrm>
          <a:prstGeom prst="roundRect">
            <a:avLst>
              <a:gd fmla="val 6607" name="adj"/>
            </a:avLst>
          </a:prstGeom>
          <a:solidFill>
            <a:srgbClr val="181E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94" name="Google Shape;394;p49"/>
          <p:cNvCxnSpPr>
            <a:stCxn id="395" idx="1"/>
          </p:cNvCxnSpPr>
          <p:nvPr/>
        </p:nvCxnSpPr>
        <p:spPr>
          <a:xfrm>
            <a:off x="969750" y="2601296"/>
            <a:ext cx="6978000" cy="5100"/>
          </a:xfrm>
          <a:prstGeom prst="straightConnector1">
            <a:avLst/>
          </a:prstGeom>
          <a:noFill/>
          <a:ln cap="flat" cmpd="sng" w="19050">
            <a:solidFill>
              <a:schemeClr val="lt2"/>
            </a:solidFill>
            <a:prstDash val="solid"/>
            <a:round/>
            <a:headEnd len="med" w="med" type="none"/>
            <a:tailEnd len="med" w="med" type="none"/>
          </a:ln>
        </p:spPr>
      </p:cxnSp>
      <p:sp>
        <p:nvSpPr>
          <p:cNvPr id="396" name="Google Shape;396;p49"/>
          <p:cNvSpPr txBox="1"/>
          <p:nvPr>
            <p:ph type="title"/>
          </p:nvPr>
        </p:nvSpPr>
        <p:spPr>
          <a:xfrm>
            <a:off x="720800" y="216425"/>
            <a:ext cx="7702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Concept Testing + Interview Insights</a:t>
            </a:r>
            <a:endParaRPr>
              <a:solidFill>
                <a:schemeClr val="lt2"/>
              </a:solidFill>
            </a:endParaRPr>
          </a:p>
        </p:txBody>
      </p:sp>
      <p:sp>
        <p:nvSpPr>
          <p:cNvPr id="397" name="Google Shape;397;p49"/>
          <p:cNvSpPr txBox="1"/>
          <p:nvPr/>
        </p:nvSpPr>
        <p:spPr>
          <a:xfrm>
            <a:off x="896775" y="3307025"/>
            <a:ext cx="2187600" cy="77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FFFF"/>
                </a:solidFill>
                <a:latin typeface="Source Sans Pro"/>
                <a:ea typeface="Source Sans Pro"/>
                <a:cs typeface="Source Sans Pro"/>
                <a:sym typeface="Source Sans Pro"/>
              </a:rPr>
              <a:t>Solution: Add prototype interface to </a:t>
            </a:r>
            <a:r>
              <a:rPr b="1" i="1" lang="en">
                <a:solidFill>
                  <a:srgbClr val="FFFFFF"/>
                </a:solidFill>
                <a:latin typeface="Source Sans Pro"/>
                <a:ea typeface="Source Sans Pro"/>
                <a:cs typeface="Source Sans Pro"/>
                <a:sym typeface="Source Sans Pro"/>
              </a:rPr>
              <a:t>expand on notification </a:t>
            </a:r>
            <a:r>
              <a:rPr lang="en">
                <a:solidFill>
                  <a:srgbClr val="FFFFFF"/>
                </a:solidFill>
                <a:latin typeface="Source Sans Pro"/>
                <a:ea typeface="Source Sans Pro"/>
                <a:cs typeface="Source Sans Pro"/>
                <a:sym typeface="Source Sans Pro"/>
              </a:rPr>
              <a:t>value offering.</a:t>
            </a:r>
            <a:endParaRPr>
              <a:solidFill>
                <a:srgbClr val="FFFFFF"/>
              </a:solidFill>
              <a:latin typeface="Source Sans Pro"/>
              <a:ea typeface="Source Sans Pro"/>
              <a:cs typeface="Source Sans Pro"/>
              <a:sym typeface="Source Sans Pro"/>
            </a:endParaRPr>
          </a:p>
        </p:txBody>
      </p:sp>
      <p:cxnSp>
        <p:nvCxnSpPr>
          <p:cNvPr id="398" name="Google Shape;398;p49"/>
          <p:cNvCxnSpPr/>
          <p:nvPr/>
        </p:nvCxnSpPr>
        <p:spPr>
          <a:xfrm>
            <a:off x="4613900" y="1997875"/>
            <a:ext cx="0" cy="275100"/>
          </a:xfrm>
          <a:prstGeom prst="straightConnector1">
            <a:avLst/>
          </a:prstGeom>
          <a:noFill/>
          <a:ln cap="flat" cmpd="sng" w="19050">
            <a:solidFill>
              <a:schemeClr val="lt2"/>
            </a:solidFill>
            <a:prstDash val="solid"/>
            <a:round/>
            <a:headEnd len="med" w="med" type="none"/>
            <a:tailEnd len="med" w="med" type="none"/>
          </a:ln>
        </p:spPr>
      </p:cxnSp>
      <p:sp>
        <p:nvSpPr>
          <p:cNvPr id="399" name="Google Shape;399;p49"/>
          <p:cNvSpPr/>
          <p:nvPr/>
        </p:nvSpPr>
        <p:spPr>
          <a:xfrm>
            <a:off x="969750" y="1266513"/>
            <a:ext cx="2041500" cy="511800"/>
          </a:xfrm>
          <a:prstGeom prst="wedgeRectCallout">
            <a:avLst>
              <a:gd fmla="val -36739" name="adj1"/>
              <a:gd fmla="val 79946"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Source Sans Pro"/>
                <a:ea typeface="Source Sans Pro"/>
                <a:cs typeface="Source Sans Pro"/>
                <a:sym typeface="Source Sans Pro"/>
              </a:rPr>
              <a:t>What happens when the notification pops up?</a:t>
            </a:r>
            <a:endParaRPr sz="1200">
              <a:latin typeface="Source Sans Pro"/>
              <a:ea typeface="Source Sans Pro"/>
              <a:cs typeface="Source Sans Pro"/>
              <a:sym typeface="Source Sans Pro"/>
            </a:endParaRPr>
          </a:p>
        </p:txBody>
      </p:sp>
      <p:sp>
        <p:nvSpPr>
          <p:cNvPr id="400" name="Google Shape;400;p49"/>
          <p:cNvSpPr txBox="1"/>
          <p:nvPr/>
        </p:nvSpPr>
        <p:spPr>
          <a:xfrm>
            <a:off x="511700" y="1299275"/>
            <a:ext cx="418200" cy="401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200">
                <a:solidFill>
                  <a:srgbClr val="50BDA2"/>
                </a:solidFill>
                <a:latin typeface="Merriweather"/>
                <a:ea typeface="Merriweather"/>
                <a:cs typeface="Merriweather"/>
                <a:sym typeface="Merriweather"/>
              </a:rPr>
              <a:t>3</a:t>
            </a:r>
            <a:endParaRPr sz="2200">
              <a:solidFill>
                <a:srgbClr val="50BDA2"/>
              </a:solidFill>
              <a:latin typeface="Merriweather"/>
              <a:ea typeface="Merriweather"/>
              <a:cs typeface="Merriweather"/>
              <a:sym typeface="Merriweather"/>
            </a:endParaRPr>
          </a:p>
        </p:txBody>
      </p:sp>
      <p:sp>
        <p:nvSpPr>
          <p:cNvPr id="401" name="Google Shape;401;p49"/>
          <p:cNvSpPr txBox="1"/>
          <p:nvPr/>
        </p:nvSpPr>
        <p:spPr>
          <a:xfrm>
            <a:off x="896700" y="4036000"/>
            <a:ext cx="2401200" cy="105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chemeClr val="lt2"/>
                </a:solidFill>
                <a:latin typeface="Source Sans Pro"/>
                <a:ea typeface="Source Sans Pro"/>
                <a:cs typeface="Source Sans Pro"/>
                <a:sym typeface="Source Sans Pro"/>
              </a:rPr>
              <a:t>◦ </a:t>
            </a:r>
            <a:r>
              <a:rPr lang="en" sz="1000">
                <a:solidFill>
                  <a:schemeClr val="accent4"/>
                </a:solidFill>
                <a:latin typeface="Source Sans Pro"/>
                <a:ea typeface="Source Sans Pro"/>
                <a:cs typeface="Source Sans Pro"/>
                <a:sym typeface="Source Sans Pro"/>
              </a:rPr>
              <a:t>Expand on Do Not Disturb notification,</a:t>
            </a:r>
            <a:endParaRPr sz="1000">
              <a:solidFill>
                <a:schemeClr val="accent4"/>
              </a:solidFill>
              <a:latin typeface="Source Sans Pro"/>
              <a:ea typeface="Source Sans Pro"/>
              <a:cs typeface="Source Sans Pro"/>
              <a:sym typeface="Source Sans Pro"/>
            </a:endParaRPr>
          </a:p>
          <a:p>
            <a:pPr indent="0" lvl="0" marL="0" rtl="0" algn="l">
              <a:spcBef>
                <a:spcPts val="0"/>
              </a:spcBef>
              <a:spcAft>
                <a:spcPts val="0"/>
              </a:spcAft>
              <a:buNone/>
            </a:pPr>
            <a:r>
              <a:rPr lang="en" sz="1000">
                <a:solidFill>
                  <a:schemeClr val="accent4"/>
                </a:solidFill>
                <a:latin typeface="Source Sans Pro"/>
                <a:ea typeface="Source Sans Pro"/>
                <a:cs typeface="Source Sans Pro"/>
                <a:sym typeface="Source Sans Pro"/>
              </a:rPr>
              <a:t>    as big aspect of value proposition</a:t>
            </a:r>
            <a:endParaRPr sz="1000">
              <a:solidFill>
                <a:schemeClr val="accent4"/>
              </a:solidFill>
              <a:latin typeface="Source Sans Pro"/>
              <a:ea typeface="Source Sans Pro"/>
              <a:cs typeface="Source Sans Pro"/>
              <a:sym typeface="Source Sans Pro"/>
            </a:endParaRPr>
          </a:p>
          <a:p>
            <a:pPr indent="0" lvl="0" marL="0" rtl="0" algn="l">
              <a:lnSpc>
                <a:spcPct val="50000"/>
              </a:lnSpc>
              <a:spcBef>
                <a:spcPts val="0"/>
              </a:spcBef>
              <a:spcAft>
                <a:spcPts val="0"/>
              </a:spcAft>
              <a:buNone/>
            </a:pPr>
            <a:r>
              <a:t/>
            </a:r>
            <a:endParaRPr sz="1000">
              <a:solidFill>
                <a:schemeClr val="lt2"/>
              </a:solidFill>
              <a:latin typeface="Source Sans Pro"/>
              <a:ea typeface="Source Sans Pro"/>
              <a:cs typeface="Source Sans Pro"/>
              <a:sym typeface="Source Sans Pro"/>
            </a:endParaRPr>
          </a:p>
          <a:p>
            <a:pPr indent="0" lvl="0" marL="0" rtl="0" algn="l">
              <a:spcBef>
                <a:spcPts val="0"/>
              </a:spcBef>
              <a:spcAft>
                <a:spcPts val="0"/>
              </a:spcAft>
              <a:buNone/>
            </a:pPr>
            <a:r>
              <a:rPr lang="en" sz="1000">
                <a:solidFill>
                  <a:schemeClr val="lt2"/>
                </a:solidFill>
                <a:latin typeface="Source Sans Pro"/>
                <a:ea typeface="Source Sans Pro"/>
                <a:cs typeface="Source Sans Pro"/>
                <a:sym typeface="Source Sans Pro"/>
              </a:rPr>
              <a:t>◦ Added guilt of having to return to app</a:t>
            </a:r>
            <a:endParaRPr sz="1000">
              <a:solidFill>
                <a:schemeClr val="lt2"/>
              </a:solidFill>
              <a:latin typeface="Source Sans Pro"/>
              <a:ea typeface="Source Sans Pro"/>
              <a:cs typeface="Source Sans Pro"/>
              <a:sym typeface="Source Sans Pro"/>
            </a:endParaRPr>
          </a:p>
          <a:p>
            <a:pPr indent="0" lvl="0" marL="0" rtl="0" algn="l">
              <a:lnSpc>
                <a:spcPct val="50000"/>
              </a:lnSpc>
              <a:spcBef>
                <a:spcPts val="0"/>
              </a:spcBef>
              <a:spcAft>
                <a:spcPts val="0"/>
              </a:spcAft>
              <a:buClr>
                <a:schemeClr val="dk1"/>
              </a:buClr>
              <a:buSzPts val="1100"/>
              <a:buFont typeface="Arial"/>
              <a:buNone/>
            </a:pPr>
            <a:r>
              <a:t/>
            </a:r>
            <a:endParaRPr sz="1000">
              <a:solidFill>
                <a:schemeClr val="lt2"/>
              </a:solidFill>
              <a:latin typeface="Source Sans Pro"/>
              <a:ea typeface="Source Sans Pro"/>
              <a:cs typeface="Source Sans Pro"/>
              <a:sym typeface="Source Sans Pro"/>
            </a:endParaRPr>
          </a:p>
          <a:p>
            <a:pPr indent="0" lvl="0" marL="0" rtl="0" algn="l">
              <a:spcBef>
                <a:spcPts val="0"/>
              </a:spcBef>
              <a:spcAft>
                <a:spcPts val="0"/>
              </a:spcAft>
              <a:buNone/>
            </a:pPr>
            <a:r>
              <a:rPr lang="en" sz="1000">
                <a:solidFill>
                  <a:schemeClr val="lt2"/>
                </a:solidFill>
                <a:latin typeface="Source Sans Pro"/>
                <a:ea typeface="Source Sans Pro"/>
                <a:cs typeface="Source Sans Pro"/>
                <a:sym typeface="Source Sans Pro"/>
              </a:rPr>
              <a:t>◦ Customize which apps you have access </a:t>
            </a:r>
            <a:endParaRPr sz="1000">
              <a:solidFill>
                <a:schemeClr val="lt2"/>
              </a:solidFill>
              <a:latin typeface="Source Sans Pro"/>
              <a:ea typeface="Source Sans Pro"/>
              <a:cs typeface="Source Sans Pro"/>
              <a:sym typeface="Source Sans Pro"/>
            </a:endParaRPr>
          </a:p>
          <a:p>
            <a:pPr indent="0" lvl="0" marL="0" rtl="0" algn="l">
              <a:spcBef>
                <a:spcPts val="0"/>
              </a:spcBef>
              <a:spcAft>
                <a:spcPts val="0"/>
              </a:spcAft>
              <a:buClr>
                <a:schemeClr val="dk1"/>
              </a:buClr>
              <a:buSzPts val="1100"/>
              <a:buFont typeface="Arial"/>
              <a:buNone/>
            </a:pPr>
            <a:r>
              <a:rPr lang="en" sz="1000">
                <a:solidFill>
                  <a:schemeClr val="lt2"/>
                </a:solidFill>
                <a:latin typeface="Source Sans Pro"/>
                <a:ea typeface="Source Sans Pro"/>
                <a:cs typeface="Source Sans Pro"/>
                <a:sym typeface="Source Sans Pro"/>
              </a:rPr>
              <a:t>    to when Do Not Disturb is on</a:t>
            </a:r>
            <a:endParaRPr sz="1000">
              <a:solidFill>
                <a:schemeClr val="lt2"/>
              </a:solidFill>
              <a:latin typeface="Source Sans Pro"/>
              <a:ea typeface="Source Sans Pro"/>
              <a:cs typeface="Source Sans Pro"/>
              <a:sym typeface="Source Sans Pro"/>
            </a:endParaRPr>
          </a:p>
          <a:p>
            <a:pPr indent="0" lvl="0" marL="0" rtl="0" algn="l">
              <a:spcBef>
                <a:spcPts val="0"/>
              </a:spcBef>
              <a:spcAft>
                <a:spcPts val="0"/>
              </a:spcAft>
              <a:buNone/>
            </a:pPr>
            <a:r>
              <a:t/>
            </a:r>
            <a:endParaRPr sz="1000">
              <a:solidFill>
                <a:schemeClr val="lt2"/>
              </a:solidFill>
              <a:latin typeface="Source Sans Pro"/>
              <a:ea typeface="Source Sans Pro"/>
              <a:cs typeface="Source Sans Pro"/>
              <a:sym typeface="Source Sans Pro"/>
            </a:endParaRPr>
          </a:p>
        </p:txBody>
      </p:sp>
      <p:sp>
        <p:nvSpPr>
          <p:cNvPr id="402" name="Google Shape;402;p49"/>
          <p:cNvSpPr/>
          <p:nvPr/>
        </p:nvSpPr>
        <p:spPr>
          <a:xfrm>
            <a:off x="4508100" y="1989163"/>
            <a:ext cx="2187600" cy="1224300"/>
          </a:xfrm>
          <a:prstGeom prst="roundRect">
            <a:avLst>
              <a:gd fmla="val 6607" name="adj"/>
            </a:avLst>
          </a:prstGeom>
          <a:solidFill>
            <a:srgbClr val="181E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49"/>
          <p:cNvSpPr txBox="1"/>
          <p:nvPr/>
        </p:nvSpPr>
        <p:spPr>
          <a:xfrm>
            <a:off x="4508100" y="3307025"/>
            <a:ext cx="2187600" cy="77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FFFF"/>
                </a:solidFill>
                <a:latin typeface="Source Sans Pro"/>
                <a:ea typeface="Source Sans Pro"/>
                <a:cs typeface="Source Sans Pro"/>
                <a:sym typeface="Source Sans Pro"/>
              </a:rPr>
              <a:t>Solution: </a:t>
            </a:r>
            <a:r>
              <a:rPr b="1" i="1" lang="en">
                <a:solidFill>
                  <a:srgbClr val="FFFFFF"/>
                </a:solidFill>
                <a:latin typeface="Source Sans Pro"/>
                <a:ea typeface="Source Sans Pro"/>
                <a:cs typeface="Source Sans Pro"/>
                <a:sym typeface="Source Sans Pro"/>
              </a:rPr>
              <a:t>Implement line design</a:t>
            </a:r>
            <a:r>
              <a:rPr lang="en">
                <a:solidFill>
                  <a:srgbClr val="FFFFFF"/>
                </a:solidFill>
                <a:latin typeface="Source Sans Pro"/>
                <a:ea typeface="Source Sans Pro"/>
                <a:cs typeface="Source Sans Pro"/>
                <a:sym typeface="Source Sans Pro"/>
              </a:rPr>
              <a:t> across prototype presentation.</a:t>
            </a:r>
            <a:endParaRPr>
              <a:solidFill>
                <a:srgbClr val="FFFFFF"/>
              </a:solidFill>
              <a:latin typeface="Source Sans Pro"/>
              <a:ea typeface="Source Sans Pro"/>
              <a:cs typeface="Source Sans Pro"/>
              <a:sym typeface="Source Sans Pro"/>
            </a:endParaRPr>
          </a:p>
        </p:txBody>
      </p:sp>
      <p:sp>
        <p:nvSpPr>
          <p:cNvPr id="404" name="Google Shape;404;p49"/>
          <p:cNvSpPr/>
          <p:nvPr/>
        </p:nvSpPr>
        <p:spPr>
          <a:xfrm flipH="1">
            <a:off x="4581150" y="1299263"/>
            <a:ext cx="2041500" cy="511800"/>
          </a:xfrm>
          <a:prstGeom prst="wedgeRectCallout">
            <a:avLst>
              <a:gd fmla="val -36739" name="adj1"/>
              <a:gd fmla="val 79946"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Source Sans Pro"/>
                <a:ea typeface="Source Sans Pro"/>
                <a:cs typeface="Source Sans Pro"/>
                <a:sym typeface="Source Sans Pro"/>
              </a:rPr>
              <a:t>Loved ease of reading and design of this slide.</a:t>
            </a:r>
            <a:endParaRPr sz="1200">
              <a:latin typeface="Source Sans Pro"/>
              <a:ea typeface="Source Sans Pro"/>
              <a:cs typeface="Source Sans Pro"/>
              <a:sym typeface="Source Sans Pro"/>
            </a:endParaRPr>
          </a:p>
        </p:txBody>
      </p:sp>
      <p:sp>
        <p:nvSpPr>
          <p:cNvPr id="405" name="Google Shape;405;p49"/>
          <p:cNvSpPr txBox="1"/>
          <p:nvPr/>
        </p:nvSpPr>
        <p:spPr>
          <a:xfrm>
            <a:off x="4162950" y="1354475"/>
            <a:ext cx="418200" cy="401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200">
                <a:solidFill>
                  <a:srgbClr val="50BDA2"/>
                </a:solidFill>
                <a:latin typeface="Merriweather"/>
                <a:ea typeface="Merriweather"/>
                <a:cs typeface="Merriweather"/>
                <a:sym typeface="Merriweather"/>
              </a:rPr>
              <a:t>4</a:t>
            </a:r>
            <a:endParaRPr sz="2200">
              <a:solidFill>
                <a:srgbClr val="50BDA2"/>
              </a:solidFill>
              <a:latin typeface="Merriweather"/>
              <a:ea typeface="Merriweather"/>
              <a:cs typeface="Merriweather"/>
              <a:sym typeface="Merriweather"/>
            </a:endParaRPr>
          </a:p>
        </p:txBody>
      </p:sp>
      <p:sp>
        <p:nvSpPr>
          <p:cNvPr id="406" name="Google Shape;406;p49"/>
          <p:cNvSpPr txBox="1"/>
          <p:nvPr/>
        </p:nvSpPr>
        <p:spPr>
          <a:xfrm>
            <a:off x="4581200" y="4036000"/>
            <a:ext cx="2041500" cy="105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chemeClr val="lt2"/>
                </a:solidFill>
                <a:latin typeface="Source Sans Pro"/>
                <a:ea typeface="Source Sans Pro"/>
                <a:cs typeface="Source Sans Pro"/>
                <a:sym typeface="Source Sans Pro"/>
              </a:rPr>
              <a:t>◦ </a:t>
            </a:r>
            <a:r>
              <a:rPr lang="en" sz="1000">
                <a:solidFill>
                  <a:schemeClr val="accent4"/>
                </a:solidFill>
                <a:latin typeface="Source Sans Pro"/>
                <a:ea typeface="Source Sans Pro"/>
                <a:cs typeface="Source Sans Pro"/>
                <a:sym typeface="Source Sans Pro"/>
              </a:rPr>
              <a:t>Lines connecting  features to</a:t>
            </a:r>
            <a:endParaRPr sz="1000">
              <a:solidFill>
                <a:schemeClr val="accent4"/>
              </a:solidFill>
              <a:latin typeface="Source Sans Pro"/>
              <a:ea typeface="Source Sans Pro"/>
              <a:cs typeface="Source Sans Pro"/>
              <a:sym typeface="Source Sans Pro"/>
            </a:endParaRPr>
          </a:p>
          <a:p>
            <a:pPr indent="0" lvl="0" marL="0" rtl="0" algn="l">
              <a:spcBef>
                <a:spcPts val="0"/>
              </a:spcBef>
              <a:spcAft>
                <a:spcPts val="0"/>
              </a:spcAft>
              <a:buNone/>
            </a:pPr>
            <a:r>
              <a:rPr lang="en" sz="1000">
                <a:solidFill>
                  <a:schemeClr val="accent4"/>
                </a:solidFill>
                <a:latin typeface="Source Sans Pro"/>
                <a:ea typeface="Source Sans Pro"/>
                <a:cs typeface="Source Sans Pro"/>
                <a:sym typeface="Source Sans Pro"/>
              </a:rPr>
              <a:t>    corresponding descriptions were</a:t>
            </a:r>
            <a:endParaRPr sz="1000">
              <a:solidFill>
                <a:schemeClr val="accent4"/>
              </a:solidFill>
              <a:latin typeface="Source Sans Pro"/>
              <a:ea typeface="Source Sans Pro"/>
              <a:cs typeface="Source Sans Pro"/>
              <a:sym typeface="Source Sans Pro"/>
            </a:endParaRPr>
          </a:p>
          <a:p>
            <a:pPr indent="0" lvl="0" marL="0" rtl="0" algn="l">
              <a:spcBef>
                <a:spcPts val="0"/>
              </a:spcBef>
              <a:spcAft>
                <a:spcPts val="0"/>
              </a:spcAft>
              <a:buNone/>
            </a:pPr>
            <a:r>
              <a:rPr lang="en" sz="1000">
                <a:solidFill>
                  <a:schemeClr val="accent4"/>
                </a:solidFill>
                <a:latin typeface="Source Sans Pro"/>
                <a:ea typeface="Source Sans Pro"/>
                <a:cs typeface="Source Sans Pro"/>
                <a:sym typeface="Source Sans Pro"/>
              </a:rPr>
              <a:t>    very helpful, allowing images to</a:t>
            </a:r>
            <a:endParaRPr sz="1000">
              <a:solidFill>
                <a:schemeClr val="accent4"/>
              </a:solidFill>
              <a:latin typeface="Source Sans Pro"/>
              <a:ea typeface="Source Sans Pro"/>
              <a:cs typeface="Source Sans Pro"/>
              <a:sym typeface="Source Sans Pro"/>
            </a:endParaRPr>
          </a:p>
          <a:p>
            <a:pPr indent="0" lvl="0" marL="0" rtl="0" algn="l">
              <a:spcBef>
                <a:spcPts val="0"/>
              </a:spcBef>
              <a:spcAft>
                <a:spcPts val="0"/>
              </a:spcAft>
              <a:buNone/>
            </a:pPr>
            <a:r>
              <a:rPr lang="en" sz="1000">
                <a:solidFill>
                  <a:schemeClr val="accent4"/>
                </a:solidFill>
                <a:latin typeface="Source Sans Pro"/>
                <a:ea typeface="Source Sans Pro"/>
                <a:cs typeface="Source Sans Pro"/>
                <a:sym typeface="Source Sans Pro"/>
              </a:rPr>
              <a:t>    explain themselves</a:t>
            </a:r>
            <a:endParaRPr sz="1000">
              <a:solidFill>
                <a:schemeClr val="accent4"/>
              </a:solidFill>
              <a:latin typeface="Source Sans Pro"/>
              <a:ea typeface="Source Sans Pro"/>
              <a:cs typeface="Source Sans Pro"/>
              <a:sym typeface="Source Sans Pro"/>
            </a:endParaRPr>
          </a:p>
          <a:p>
            <a:pPr indent="0" lvl="0" marL="0" rtl="0" algn="l">
              <a:lnSpc>
                <a:spcPct val="50000"/>
              </a:lnSpc>
              <a:spcBef>
                <a:spcPts val="0"/>
              </a:spcBef>
              <a:spcAft>
                <a:spcPts val="0"/>
              </a:spcAft>
              <a:buNone/>
            </a:pPr>
            <a:r>
              <a:t/>
            </a:r>
            <a:endParaRPr sz="1000">
              <a:solidFill>
                <a:schemeClr val="lt2"/>
              </a:solidFill>
              <a:latin typeface="Source Sans Pro"/>
              <a:ea typeface="Source Sans Pro"/>
              <a:cs typeface="Source Sans Pro"/>
              <a:sym typeface="Source Sans Pro"/>
            </a:endParaRPr>
          </a:p>
          <a:p>
            <a:pPr indent="0" lvl="0" marL="0" rtl="0" algn="l">
              <a:spcBef>
                <a:spcPts val="0"/>
              </a:spcBef>
              <a:spcAft>
                <a:spcPts val="0"/>
              </a:spcAft>
              <a:buNone/>
            </a:pPr>
            <a:r>
              <a:rPr lang="en" sz="1000">
                <a:solidFill>
                  <a:schemeClr val="lt2"/>
                </a:solidFill>
                <a:latin typeface="Source Sans Pro"/>
                <a:ea typeface="Source Sans Pro"/>
                <a:cs typeface="Source Sans Pro"/>
                <a:sym typeface="Source Sans Pro"/>
              </a:rPr>
              <a:t>◦ Include progress bar within</a:t>
            </a:r>
            <a:endParaRPr sz="1000">
              <a:solidFill>
                <a:schemeClr val="lt2"/>
              </a:solidFill>
              <a:latin typeface="Source Sans Pro"/>
              <a:ea typeface="Source Sans Pro"/>
              <a:cs typeface="Source Sans Pro"/>
              <a:sym typeface="Source Sans Pro"/>
            </a:endParaRPr>
          </a:p>
          <a:p>
            <a:pPr indent="0" lvl="0" marL="0" rtl="0" algn="l">
              <a:spcBef>
                <a:spcPts val="0"/>
              </a:spcBef>
              <a:spcAft>
                <a:spcPts val="0"/>
              </a:spcAft>
              <a:buNone/>
            </a:pPr>
            <a:r>
              <a:rPr lang="en" sz="1000">
                <a:solidFill>
                  <a:schemeClr val="lt2"/>
                </a:solidFill>
                <a:latin typeface="Source Sans Pro"/>
                <a:ea typeface="Source Sans Pro"/>
                <a:cs typeface="Source Sans Pro"/>
                <a:sym typeface="Source Sans Pro"/>
              </a:rPr>
              <a:t>    prototype presentation.</a:t>
            </a:r>
            <a:endParaRPr sz="1000">
              <a:solidFill>
                <a:schemeClr val="lt2"/>
              </a:solidFill>
              <a:latin typeface="Source Sans Pro"/>
              <a:ea typeface="Source Sans Pro"/>
              <a:cs typeface="Source Sans Pro"/>
              <a:sym typeface="Source Sans Pro"/>
            </a:endParaRPr>
          </a:p>
        </p:txBody>
      </p:sp>
      <p:pic>
        <p:nvPicPr>
          <p:cNvPr id="395" name="Google Shape;395;p49"/>
          <p:cNvPicPr preferRelativeResize="0"/>
          <p:nvPr/>
        </p:nvPicPr>
        <p:blipFill>
          <a:blip r:embed="rId3">
            <a:alphaModFix/>
          </a:blip>
          <a:stretch>
            <a:fillRect/>
          </a:stretch>
        </p:blipFill>
        <p:spPr>
          <a:xfrm>
            <a:off x="969750" y="2027125"/>
            <a:ext cx="2041500" cy="1148341"/>
          </a:xfrm>
          <a:prstGeom prst="rect">
            <a:avLst/>
          </a:prstGeom>
          <a:noFill/>
          <a:ln>
            <a:noFill/>
          </a:ln>
        </p:spPr>
      </p:pic>
      <p:pic>
        <p:nvPicPr>
          <p:cNvPr id="407" name="Google Shape;407;p49"/>
          <p:cNvPicPr preferRelativeResize="0"/>
          <p:nvPr/>
        </p:nvPicPr>
        <p:blipFill>
          <a:blip r:embed="rId4">
            <a:alphaModFix/>
          </a:blip>
          <a:stretch>
            <a:fillRect/>
          </a:stretch>
        </p:blipFill>
        <p:spPr>
          <a:xfrm>
            <a:off x="3297936" y="3130746"/>
            <a:ext cx="996599" cy="1896905"/>
          </a:xfrm>
          <a:prstGeom prst="rect">
            <a:avLst/>
          </a:prstGeom>
          <a:noFill/>
          <a:ln>
            <a:noFill/>
          </a:ln>
        </p:spPr>
      </p:pic>
      <p:pic>
        <p:nvPicPr>
          <p:cNvPr id="408" name="Google Shape;408;p49"/>
          <p:cNvPicPr preferRelativeResize="0"/>
          <p:nvPr/>
        </p:nvPicPr>
        <p:blipFill>
          <a:blip r:embed="rId5">
            <a:alphaModFix/>
          </a:blip>
          <a:stretch>
            <a:fillRect/>
          </a:stretch>
        </p:blipFill>
        <p:spPr>
          <a:xfrm>
            <a:off x="4581200" y="2027150"/>
            <a:ext cx="2041500" cy="1148344"/>
          </a:xfrm>
          <a:prstGeom prst="rect">
            <a:avLst/>
          </a:prstGeom>
          <a:noFill/>
          <a:ln>
            <a:noFill/>
          </a:ln>
        </p:spPr>
      </p:pic>
      <p:cxnSp>
        <p:nvCxnSpPr>
          <p:cNvPr id="409" name="Google Shape;409;p49"/>
          <p:cNvCxnSpPr/>
          <p:nvPr/>
        </p:nvCxnSpPr>
        <p:spPr>
          <a:xfrm flipH="1" rot="10800000">
            <a:off x="3084300" y="3493788"/>
            <a:ext cx="385200" cy="675000"/>
          </a:xfrm>
          <a:prstGeom prst="straightConnector1">
            <a:avLst/>
          </a:prstGeom>
          <a:noFill/>
          <a:ln cap="flat" cmpd="sng" w="9525">
            <a:solidFill>
              <a:schemeClr val="lt2"/>
            </a:solidFill>
            <a:prstDash val="solid"/>
            <a:round/>
            <a:headEnd len="med" w="med" type="none"/>
            <a:tailEnd len="med" w="med" type="none"/>
          </a:ln>
        </p:spPr>
      </p:cxnSp>
      <p:cxnSp>
        <p:nvCxnSpPr>
          <p:cNvPr id="410" name="Google Shape;410;p49"/>
          <p:cNvCxnSpPr/>
          <p:nvPr/>
        </p:nvCxnSpPr>
        <p:spPr>
          <a:xfrm flipH="1" rot="10800000">
            <a:off x="3158550" y="4597675"/>
            <a:ext cx="917400" cy="237000"/>
          </a:xfrm>
          <a:prstGeom prst="straightConnector1">
            <a:avLst/>
          </a:prstGeom>
          <a:noFill/>
          <a:ln cap="flat" cmpd="sng" w="9525">
            <a:solidFill>
              <a:schemeClr val="lt2"/>
            </a:solidFill>
            <a:prstDash val="solid"/>
            <a:round/>
            <a:headEnd len="med" w="med" type="none"/>
            <a:tailEnd len="med" w="med" type="none"/>
          </a:ln>
        </p:spPr>
      </p:cxnSp>
      <p:sp>
        <p:nvSpPr>
          <p:cNvPr id="411" name="Google Shape;411;p49"/>
          <p:cNvSpPr txBox="1"/>
          <p:nvPr/>
        </p:nvSpPr>
        <p:spPr>
          <a:xfrm>
            <a:off x="108300" y="2285403"/>
            <a:ext cx="7884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00">
                <a:solidFill>
                  <a:srgbClr val="C1D8FF"/>
                </a:solidFill>
                <a:latin typeface="Source Sans Pro"/>
                <a:ea typeface="Source Sans Pro"/>
                <a:cs typeface="Source Sans Pro"/>
                <a:sym typeface="Source Sans Pro"/>
              </a:rPr>
              <a:t>Original Concept Prototype:</a:t>
            </a:r>
            <a:endParaRPr sz="1000">
              <a:solidFill>
                <a:srgbClr val="C1D8FF"/>
              </a:solidFill>
              <a:latin typeface="Source Sans Pro"/>
              <a:ea typeface="Source Sans Pro"/>
              <a:cs typeface="Source Sans Pro"/>
              <a:sym typeface="Source Sans Pro"/>
            </a:endParaRPr>
          </a:p>
        </p:txBody>
      </p:sp>
      <p:sp>
        <p:nvSpPr>
          <p:cNvPr id="412" name="Google Shape;412;p49"/>
          <p:cNvSpPr/>
          <p:nvPr/>
        </p:nvSpPr>
        <p:spPr>
          <a:xfrm>
            <a:off x="5047700" y="2583000"/>
            <a:ext cx="610500" cy="275100"/>
          </a:xfrm>
          <a:prstGeom prst="ellipse">
            <a:avLst/>
          </a:prstGeom>
          <a:noFill/>
          <a:ln cap="flat" cmpd="sng" w="19050">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49"/>
          <p:cNvSpPr/>
          <p:nvPr/>
        </p:nvSpPr>
        <p:spPr>
          <a:xfrm>
            <a:off x="2191675" y="2405125"/>
            <a:ext cx="610500" cy="275100"/>
          </a:xfrm>
          <a:prstGeom prst="ellipse">
            <a:avLst/>
          </a:prstGeom>
          <a:noFill/>
          <a:ln cap="flat" cmpd="sng" w="19050">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49"/>
          <p:cNvSpPr/>
          <p:nvPr/>
        </p:nvSpPr>
        <p:spPr>
          <a:xfrm flipH="1">
            <a:off x="6909375" y="3023609"/>
            <a:ext cx="2041500" cy="1896900"/>
          </a:xfrm>
          <a:prstGeom prst="wedgeRectCallout">
            <a:avLst>
              <a:gd fmla="val -58527" name="adj1"/>
              <a:gd fmla="val 60751" name="adj2"/>
            </a:avLst>
          </a:prstGeom>
          <a:solidFill>
            <a:schemeClr val="lt2"/>
          </a:solidFill>
          <a:ln cap="flat" cmpd="sng" w="19050">
            <a:solidFill>
              <a:srgbClr val="181E66"/>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000">
                <a:latin typeface="Source Sans Pro"/>
                <a:ea typeface="Source Sans Pro"/>
                <a:cs typeface="Source Sans Pro"/>
                <a:sym typeface="Source Sans Pro"/>
              </a:rPr>
              <a:t>(1) </a:t>
            </a:r>
            <a:r>
              <a:rPr b="1" lang="en" sz="1000">
                <a:latin typeface="Source Sans Pro"/>
                <a:ea typeface="Source Sans Pro"/>
                <a:cs typeface="Source Sans Pro"/>
                <a:sym typeface="Source Sans Pro"/>
              </a:rPr>
              <a:t>Social aspects</a:t>
            </a:r>
            <a:r>
              <a:rPr lang="en" sz="1000">
                <a:latin typeface="Source Sans Pro"/>
                <a:ea typeface="Source Sans Pro"/>
                <a:cs typeface="Source Sans Pro"/>
                <a:sym typeface="Source Sans Pro"/>
              </a:rPr>
              <a:t> were the most unique application aspect, with social accountability as a key differentiator.</a:t>
            </a:r>
            <a:endParaRPr sz="1000">
              <a:latin typeface="Source Sans Pro"/>
              <a:ea typeface="Source Sans Pro"/>
              <a:cs typeface="Source Sans Pro"/>
              <a:sym typeface="Source Sans Pro"/>
            </a:endParaRPr>
          </a:p>
          <a:p>
            <a:pPr indent="0" lvl="0" marL="0" rtl="0" algn="l">
              <a:spcBef>
                <a:spcPts val="0"/>
              </a:spcBef>
              <a:spcAft>
                <a:spcPts val="0"/>
              </a:spcAft>
              <a:buNone/>
            </a:pPr>
            <a:r>
              <a:rPr b="1" lang="en" sz="1000">
                <a:latin typeface="Source Sans Pro"/>
                <a:ea typeface="Source Sans Pro"/>
                <a:cs typeface="Source Sans Pro"/>
                <a:sym typeface="Source Sans Pro"/>
              </a:rPr>
              <a:t>(2)</a:t>
            </a:r>
            <a:r>
              <a:rPr lang="en" sz="1000">
                <a:latin typeface="Source Sans Pro"/>
                <a:ea typeface="Source Sans Pro"/>
                <a:cs typeface="Source Sans Pro"/>
                <a:sym typeface="Source Sans Pro"/>
              </a:rPr>
              <a:t> </a:t>
            </a:r>
            <a:r>
              <a:rPr b="1" lang="en" sz="1000">
                <a:latin typeface="Source Sans Pro"/>
                <a:ea typeface="Source Sans Pro"/>
                <a:cs typeface="Source Sans Pro"/>
                <a:sym typeface="Source Sans Pro"/>
              </a:rPr>
              <a:t>Calendar and reminders</a:t>
            </a:r>
            <a:r>
              <a:rPr lang="en" sz="1000">
                <a:latin typeface="Source Sans Pro"/>
                <a:ea typeface="Source Sans Pro"/>
                <a:cs typeface="Source Sans Pro"/>
                <a:sym typeface="Source Sans Pro"/>
              </a:rPr>
              <a:t> can be consolidated and must be </a:t>
            </a:r>
            <a:r>
              <a:rPr b="1" lang="en" sz="1000">
                <a:latin typeface="Source Sans Pro"/>
                <a:ea typeface="Source Sans Pro"/>
                <a:cs typeface="Source Sans Pro"/>
                <a:sym typeface="Source Sans Pro"/>
              </a:rPr>
              <a:t>compatible</a:t>
            </a:r>
            <a:r>
              <a:rPr lang="en" sz="1000">
                <a:latin typeface="Source Sans Pro"/>
                <a:ea typeface="Source Sans Pro"/>
                <a:cs typeface="Source Sans Pro"/>
                <a:sym typeface="Source Sans Pro"/>
              </a:rPr>
              <a:t> across accounts, such as iPhone and Outlook calendars.</a:t>
            </a:r>
            <a:endParaRPr sz="1000">
              <a:latin typeface="Source Sans Pro"/>
              <a:ea typeface="Source Sans Pro"/>
              <a:cs typeface="Source Sans Pro"/>
              <a:sym typeface="Source Sans Pro"/>
            </a:endParaRPr>
          </a:p>
          <a:p>
            <a:pPr indent="0" lvl="0" marL="0" rtl="0" algn="l">
              <a:spcBef>
                <a:spcPts val="0"/>
              </a:spcBef>
              <a:spcAft>
                <a:spcPts val="0"/>
              </a:spcAft>
              <a:buNone/>
            </a:pPr>
            <a:r>
              <a:rPr b="1" lang="en" sz="1000">
                <a:latin typeface="Source Sans Pro"/>
                <a:ea typeface="Source Sans Pro"/>
                <a:cs typeface="Source Sans Pro"/>
                <a:sym typeface="Source Sans Pro"/>
              </a:rPr>
              <a:t>(3) Willingness to pay</a:t>
            </a:r>
            <a:r>
              <a:rPr lang="en" sz="1000">
                <a:latin typeface="Source Sans Pro"/>
                <a:ea typeface="Source Sans Pro"/>
                <a:cs typeface="Source Sans Pro"/>
                <a:sym typeface="Source Sans Pro"/>
              </a:rPr>
              <a:t> must have </a:t>
            </a:r>
            <a:r>
              <a:rPr b="1" lang="en" sz="1000">
                <a:latin typeface="Source Sans Pro"/>
                <a:ea typeface="Source Sans Pro"/>
                <a:cs typeface="Source Sans Pro"/>
                <a:sym typeface="Source Sans Pro"/>
              </a:rPr>
              <a:t>trialability</a:t>
            </a:r>
            <a:r>
              <a:rPr lang="en" sz="1000">
                <a:latin typeface="Source Sans Pro"/>
                <a:ea typeface="Source Sans Pro"/>
                <a:cs typeface="Source Sans Pro"/>
                <a:sym typeface="Source Sans Pro"/>
              </a:rPr>
              <a:t>. The app could use a </a:t>
            </a:r>
            <a:r>
              <a:rPr b="1" lang="en" sz="1000">
                <a:latin typeface="Source Sans Pro"/>
                <a:ea typeface="Source Sans Pro"/>
                <a:cs typeface="Source Sans Pro"/>
                <a:sym typeface="Source Sans Pro"/>
              </a:rPr>
              <a:t>tiered subscription</a:t>
            </a:r>
            <a:r>
              <a:rPr lang="en" sz="1000">
                <a:latin typeface="Source Sans Pro"/>
                <a:ea typeface="Source Sans Pro"/>
                <a:cs typeface="Source Sans Pro"/>
                <a:sym typeface="Source Sans Pro"/>
              </a:rPr>
              <a:t> strategy. </a:t>
            </a:r>
            <a:endParaRPr sz="1000">
              <a:latin typeface="Source Sans Pro"/>
              <a:ea typeface="Source Sans Pro"/>
              <a:cs typeface="Source Sans Pro"/>
              <a:sym typeface="Source Sans Pro"/>
            </a:endParaRPr>
          </a:p>
        </p:txBody>
      </p:sp>
      <p:sp>
        <p:nvSpPr>
          <p:cNvPr id="415" name="Google Shape;415;p49"/>
          <p:cNvSpPr txBox="1"/>
          <p:nvPr/>
        </p:nvSpPr>
        <p:spPr>
          <a:xfrm>
            <a:off x="7034550" y="2614300"/>
            <a:ext cx="1800600" cy="40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FFFFFF"/>
                </a:solidFill>
                <a:highlight>
                  <a:srgbClr val="181E66"/>
                </a:highlight>
                <a:latin typeface="Source Sans Pro"/>
                <a:ea typeface="Source Sans Pro"/>
                <a:cs typeface="Source Sans Pro"/>
                <a:sym typeface="Source Sans Pro"/>
              </a:rPr>
              <a:t>Other Insights:</a:t>
            </a:r>
            <a:endParaRPr b="1">
              <a:solidFill>
                <a:srgbClr val="FFFFFF"/>
              </a:solidFill>
              <a:highlight>
                <a:srgbClr val="181E66"/>
              </a:highlight>
              <a:latin typeface="Source Sans Pro"/>
              <a:ea typeface="Source Sans Pro"/>
              <a:cs typeface="Source Sans Pro"/>
              <a:sym typeface="Source Sans Pro"/>
            </a:endParaRPr>
          </a:p>
        </p:txBody>
      </p:sp>
      <p:grpSp>
        <p:nvGrpSpPr>
          <p:cNvPr id="416" name="Google Shape;416;p49"/>
          <p:cNvGrpSpPr/>
          <p:nvPr/>
        </p:nvGrpSpPr>
        <p:grpSpPr>
          <a:xfrm>
            <a:off x="8555750" y="228592"/>
            <a:ext cx="359651" cy="361560"/>
            <a:chOff x="7098912" y="1969392"/>
            <a:chExt cx="359651" cy="361560"/>
          </a:xfrm>
        </p:grpSpPr>
        <p:sp>
          <p:nvSpPr>
            <p:cNvPr id="417" name="Google Shape;417;p49"/>
            <p:cNvSpPr/>
            <p:nvPr/>
          </p:nvSpPr>
          <p:spPr>
            <a:xfrm>
              <a:off x="7098912" y="2127607"/>
              <a:ext cx="134567" cy="202582"/>
            </a:xfrm>
            <a:custGeom>
              <a:rect b="b" l="l" r="r" t="t"/>
              <a:pathLst>
                <a:path extrusionOk="0" h="6365" w="4228">
                  <a:moveTo>
                    <a:pt x="2108" y="331"/>
                  </a:moveTo>
                  <a:cubicBezTo>
                    <a:pt x="2153" y="331"/>
                    <a:pt x="2198" y="334"/>
                    <a:pt x="2239" y="340"/>
                  </a:cubicBezTo>
                  <a:cubicBezTo>
                    <a:pt x="2978" y="399"/>
                    <a:pt x="3537" y="1042"/>
                    <a:pt x="3537" y="1780"/>
                  </a:cubicBezTo>
                  <a:cubicBezTo>
                    <a:pt x="3537" y="2483"/>
                    <a:pt x="3704" y="3138"/>
                    <a:pt x="3847" y="3483"/>
                  </a:cubicBezTo>
                  <a:lnTo>
                    <a:pt x="3847" y="3495"/>
                  </a:lnTo>
                  <a:cubicBezTo>
                    <a:pt x="3656" y="3602"/>
                    <a:pt x="3335" y="3793"/>
                    <a:pt x="2787" y="3912"/>
                  </a:cubicBezTo>
                  <a:lnTo>
                    <a:pt x="2787" y="3864"/>
                  </a:lnTo>
                  <a:lnTo>
                    <a:pt x="2787" y="3531"/>
                  </a:lnTo>
                  <a:cubicBezTo>
                    <a:pt x="3001" y="3412"/>
                    <a:pt x="3180" y="3233"/>
                    <a:pt x="3299" y="3007"/>
                  </a:cubicBezTo>
                  <a:cubicBezTo>
                    <a:pt x="3537" y="2590"/>
                    <a:pt x="3454" y="2066"/>
                    <a:pt x="3108" y="1745"/>
                  </a:cubicBezTo>
                  <a:cubicBezTo>
                    <a:pt x="2870" y="1518"/>
                    <a:pt x="2430" y="1245"/>
                    <a:pt x="1727" y="1245"/>
                  </a:cubicBezTo>
                  <a:cubicBezTo>
                    <a:pt x="1680" y="1245"/>
                    <a:pt x="1632" y="1268"/>
                    <a:pt x="1608" y="1292"/>
                  </a:cubicBezTo>
                  <a:lnTo>
                    <a:pt x="1251" y="1649"/>
                  </a:lnTo>
                  <a:cubicBezTo>
                    <a:pt x="1192" y="1709"/>
                    <a:pt x="1192" y="1816"/>
                    <a:pt x="1251" y="1888"/>
                  </a:cubicBezTo>
                  <a:cubicBezTo>
                    <a:pt x="1281" y="1917"/>
                    <a:pt x="1323" y="1932"/>
                    <a:pt x="1366" y="1932"/>
                  </a:cubicBezTo>
                  <a:cubicBezTo>
                    <a:pt x="1409" y="1932"/>
                    <a:pt x="1454" y="1917"/>
                    <a:pt x="1489" y="1888"/>
                  </a:cubicBezTo>
                  <a:lnTo>
                    <a:pt x="1799" y="1578"/>
                  </a:lnTo>
                  <a:cubicBezTo>
                    <a:pt x="2239" y="1590"/>
                    <a:pt x="2608" y="1721"/>
                    <a:pt x="2882" y="1983"/>
                  </a:cubicBezTo>
                  <a:cubicBezTo>
                    <a:pt x="3120" y="2185"/>
                    <a:pt x="3180" y="2542"/>
                    <a:pt x="3025" y="2828"/>
                  </a:cubicBezTo>
                  <a:cubicBezTo>
                    <a:pt x="2823" y="3173"/>
                    <a:pt x="2466" y="3376"/>
                    <a:pt x="2085" y="3376"/>
                  </a:cubicBezTo>
                  <a:cubicBezTo>
                    <a:pt x="1489" y="3376"/>
                    <a:pt x="1013" y="2900"/>
                    <a:pt x="1013" y="2304"/>
                  </a:cubicBezTo>
                  <a:cubicBezTo>
                    <a:pt x="1013" y="2209"/>
                    <a:pt x="942" y="2138"/>
                    <a:pt x="846" y="2138"/>
                  </a:cubicBezTo>
                  <a:cubicBezTo>
                    <a:pt x="763" y="2138"/>
                    <a:pt x="680" y="2209"/>
                    <a:pt x="680" y="2304"/>
                  </a:cubicBezTo>
                  <a:cubicBezTo>
                    <a:pt x="680" y="2828"/>
                    <a:pt x="965" y="3292"/>
                    <a:pt x="1394" y="3519"/>
                  </a:cubicBezTo>
                  <a:lnTo>
                    <a:pt x="1394" y="3852"/>
                  </a:lnTo>
                  <a:lnTo>
                    <a:pt x="1394" y="3900"/>
                  </a:lnTo>
                  <a:cubicBezTo>
                    <a:pt x="834" y="3781"/>
                    <a:pt x="501" y="3602"/>
                    <a:pt x="370" y="3495"/>
                  </a:cubicBezTo>
                  <a:cubicBezTo>
                    <a:pt x="370" y="3495"/>
                    <a:pt x="358" y="3495"/>
                    <a:pt x="370" y="3483"/>
                  </a:cubicBezTo>
                  <a:cubicBezTo>
                    <a:pt x="525" y="3138"/>
                    <a:pt x="680" y="2483"/>
                    <a:pt x="680" y="1780"/>
                  </a:cubicBezTo>
                  <a:cubicBezTo>
                    <a:pt x="680" y="1042"/>
                    <a:pt x="1251" y="399"/>
                    <a:pt x="1977" y="340"/>
                  </a:cubicBezTo>
                  <a:cubicBezTo>
                    <a:pt x="2019" y="334"/>
                    <a:pt x="2064" y="331"/>
                    <a:pt x="2108" y="331"/>
                  </a:cubicBezTo>
                  <a:close/>
                  <a:moveTo>
                    <a:pt x="2442" y="3662"/>
                  </a:moveTo>
                  <a:lnTo>
                    <a:pt x="2442" y="3852"/>
                  </a:lnTo>
                  <a:cubicBezTo>
                    <a:pt x="2442" y="4043"/>
                    <a:pt x="2549" y="4221"/>
                    <a:pt x="2727" y="4316"/>
                  </a:cubicBezTo>
                  <a:lnTo>
                    <a:pt x="2823" y="4376"/>
                  </a:lnTo>
                  <a:cubicBezTo>
                    <a:pt x="2680" y="4626"/>
                    <a:pt x="2382" y="4793"/>
                    <a:pt x="2073" y="4793"/>
                  </a:cubicBezTo>
                  <a:cubicBezTo>
                    <a:pt x="1751" y="4793"/>
                    <a:pt x="1477" y="4626"/>
                    <a:pt x="1311" y="4376"/>
                  </a:cubicBezTo>
                  <a:lnTo>
                    <a:pt x="1418" y="4316"/>
                  </a:lnTo>
                  <a:cubicBezTo>
                    <a:pt x="1596" y="4221"/>
                    <a:pt x="1692" y="4043"/>
                    <a:pt x="1692" y="3852"/>
                  </a:cubicBezTo>
                  <a:lnTo>
                    <a:pt x="1692" y="3662"/>
                  </a:lnTo>
                  <a:cubicBezTo>
                    <a:pt x="1811" y="3685"/>
                    <a:pt x="1930" y="3709"/>
                    <a:pt x="2073" y="3709"/>
                  </a:cubicBezTo>
                  <a:cubicBezTo>
                    <a:pt x="2192" y="3709"/>
                    <a:pt x="2323" y="3685"/>
                    <a:pt x="2442" y="3662"/>
                  </a:cubicBezTo>
                  <a:close/>
                  <a:moveTo>
                    <a:pt x="2096" y="0"/>
                  </a:moveTo>
                  <a:cubicBezTo>
                    <a:pt x="2040" y="0"/>
                    <a:pt x="1983" y="6"/>
                    <a:pt x="1930" y="18"/>
                  </a:cubicBezTo>
                  <a:cubicBezTo>
                    <a:pt x="1037" y="102"/>
                    <a:pt x="334" y="875"/>
                    <a:pt x="334" y="1780"/>
                  </a:cubicBezTo>
                  <a:cubicBezTo>
                    <a:pt x="334" y="2435"/>
                    <a:pt x="180" y="3042"/>
                    <a:pt x="60" y="3364"/>
                  </a:cubicBezTo>
                  <a:cubicBezTo>
                    <a:pt x="1" y="3507"/>
                    <a:pt x="37" y="3673"/>
                    <a:pt x="180" y="3781"/>
                  </a:cubicBezTo>
                  <a:cubicBezTo>
                    <a:pt x="311" y="3888"/>
                    <a:pt x="596" y="4043"/>
                    <a:pt x="1037" y="4162"/>
                  </a:cubicBezTo>
                  <a:lnTo>
                    <a:pt x="382" y="4495"/>
                  </a:lnTo>
                  <a:cubicBezTo>
                    <a:pt x="144" y="4614"/>
                    <a:pt x="1" y="4852"/>
                    <a:pt x="1" y="5114"/>
                  </a:cubicBezTo>
                  <a:lnTo>
                    <a:pt x="1" y="6209"/>
                  </a:lnTo>
                  <a:cubicBezTo>
                    <a:pt x="1" y="6293"/>
                    <a:pt x="72" y="6364"/>
                    <a:pt x="156" y="6364"/>
                  </a:cubicBezTo>
                  <a:cubicBezTo>
                    <a:pt x="251" y="6364"/>
                    <a:pt x="322" y="6293"/>
                    <a:pt x="322" y="6209"/>
                  </a:cubicBezTo>
                  <a:lnTo>
                    <a:pt x="322" y="5114"/>
                  </a:lnTo>
                  <a:cubicBezTo>
                    <a:pt x="322" y="4983"/>
                    <a:pt x="394" y="4852"/>
                    <a:pt x="537" y="4793"/>
                  </a:cubicBezTo>
                  <a:lnTo>
                    <a:pt x="1049" y="4519"/>
                  </a:lnTo>
                  <a:cubicBezTo>
                    <a:pt x="1275" y="4900"/>
                    <a:pt x="1680" y="5138"/>
                    <a:pt x="2108" y="5138"/>
                  </a:cubicBezTo>
                  <a:cubicBezTo>
                    <a:pt x="2561" y="5138"/>
                    <a:pt x="2942" y="4900"/>
                    <a:pt x="3168" y="4519"/>
                  </a:cubicBezTo>
                  <a:lnTo>
                    <a:pt x="3692" y="4793"/>
                  </a:lnTo>
                  <a:cubicBezTo>
                    <a:pt x="3811" y="4852"/>
                    <a:pt x="3894" y="4983"/>
                    <a:pt x="3894" y="5114"/>
                  </a:cubicBezTo>
                  <a:lnTo>
                    <a:pt x="3894" y="6209"/>
                  </a:lnTo>
                  <a:cubicBezTo>
                    <a:pt x="3894" y="6293"/>
                    <a:pt x="3966" y="6364"/>
                    <a:pt x="4061" y="6364"/>
                  </a:cubicBezTo>
                  <a:cubicBezTo>
                    <a:pt x="4144" y="6364"/>
                    <a:pt x="4228" y="6293"/>
                    <a:pt x="4228" y="6209"/>
                  </a:cubicBezTo>
                  <a:lnTo>
                    <a:pt x="4228" y="5114"/>
                  </a:lnTo>
                  <a:cubicBezTo>
                    <a:pt x="4192" y="4852"/>
                    <a:pt x="4049" y="4614"/>
                    <a:pt x="3811" y="4495"/>
                  </a:cubicBezTo>
                  <a:lnTo>
                    <a:pt x="3156" y="4162"/>
                  </a:lnTo>
                  <a:cubicBezTo>
                    <a:pt x="3597" y="4043"/>
                    <a:pt x="3870" y="3888"/>
                    <a:pt x="4013" y="3781"/>
                  </a:cubicBezTo>
                  <a:cubicBezTo>
                    <a:pt x="4156" y="3685"/>
                    <a:pt x="4192" y="3507"/>
                    <a:pt x="4132" y="3364"/>
                  </a:cubicBezTo>
                  <a:cubicBezTo>
                    <a:pt x="4001" y="3042"/>
                    <a:pt x="3847" y="2435"/>
                    <a:pt x="3847" y="1780"/>
                  </a:cubicBezTo>
                  <a:cubicBezTo>
                    <a:pt x="3847" y="875"/>
                    <a:pt x="3156" y="90"/>
                    <a:pt x="2263" y="18"/>
                  </a:cubicBezTo>
                  <a:cubicBezTo>
                    <a:pt x="2210" y="6"/>
                    <a:pt x="2153" y="0"/>
                    <a:pt x="2096" y="0"/>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49"/>
            <p:cNvSpPr/>
            <p:nvPr/>
          </p:nvSpPr>
          <p:spPr>
            <a:xfrm>
              <a:off x="7120141" y="2297184"/>
              <a:ext cx="10662" cy="33005"/>
            </a:xfrm>
            <a:custGeom>
              <a:rect b="b" l="l" r="r" t="t"/>
              <a:pathLst>
                <a:path extrusionOk="0" h="1037" w="335">
                  <a:moveTo>
                    <a:pt x="167" y="0"/>
                  </a:moveTo>
                  <a:cubicBezTo>
                    <a:pt x="72" y="0"/>
                    <a:pt x="1" y="72"/>
                    <a:pt x="1" y="167"/>
                  </a:cubicBezTo>
                  <a:lnTo>
                    <a:pt x="1" y="881"/>
                  </a:lnTo>
                  <a:cubicBezTo>
                    <a:pt x="1" y="965"/>
                    <a:pt x="72" y="1036"/>
                    <a:pt x="167" y="1036"/>
                  </a:cubicBezTo>
                  <a:cubicBezTo>
                    <a:pt x="251" y="1036"/>
                    <a:pt x="334" y="965"/>
                    <a:pt x="334" y="881"/>
                  </a:cubicBezTo>
                  <a:lnTo>
                    <a:pt x="334" y="167"/>
                  </a:lnTo>
                  <a:cubicBezTo>
                    <a:pt x="334" y="72"/>
                    <a:pt x="251" y="0"/>
                    <a:pt x="167" y="0"/>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49"/>
            <p:cNvSpPr/>
            <p:nvPr/>
          </p:nvSpPr>
          <p:spPr>
            <a:xfrm>
              <a:off x="7199360" y="2297184"/>
              <a:ext cx="10248" cy="33005"/>
            </a:xfrm>
            <a:custGeom>
              <a:rect b="b" l="l" r="r" t="t"/>
              <a:pathLst>
                <a:path extrusionOk="0" h="1037" w="322">
                  <a:moveTo>
                    <a:pt x="167" y="0"/>
                  </a:moveTo>
                  <a:cubicBezTo>
                    <a:pt x="72" y="0"/>
                    <a:pt x="0" y="72"/>
                    <a:pt x="0" y="167"/>
                  </a:cubicBezTo>
                  <a:lnTo>
                    <a:pt x="0" y="881"/>
                  </a:lnTo>
                  <a:cubicBezTo>
                    <a:pt x="0" y="965"/>
                    <a:pt x="72" y="1036"/>
                    <a:pt x="167" y="1036"/>
                  </a:cubicBezTo>
                  <a:cubicBezTo>
                    <a:pt x="250" y="1036"/>
                    <a:pt x="322" y="965"/>
                    <a:pt x="322" y="881"/>
                  </a:cubicBezTo>
                  <a:lnTo>
                    <a:pt x="322" y="167"/>
                  </a:lnTo>
                  <a:cubicBezTo>
                    <a:pt x="322" y="72"/>
                    <a:pt x="250" y="0"/>
                    <a:pt x="167" y="0"/>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49"/>
            <p:cNvSpPr/>
            <p:nvPr/>
          </p:nvSpPr>
          <p:spPr>
            <a:xfrm>
              <a:off x="7357001" y="2165704"/>
              <a:ext cx="56876" cy="17823"/>
            </a:xfrm>
            <a:custGeom>
              <a:rect b="b" l="l" r="r" t="t"/>
              <a:pathLst>
                <a:path extrusionOk="0" h="560" w="1787">
                  <a:moveTo>
                    <a:pt x="630" y="0"/>
                  </a:moveTo>
                  <a:cubicBezTo>
                    <a:pt x="478" y="0"/>
                    <a:pt x="311" y="14"/>
                    <a:pt x="131" y="48"/>
                  </a:cubicBezTo>
                  <a:cubicBezTo>
                    <a:pt x="60" y="71"/>
                    <a:pt x="0" y="143"/>
                    <a:pt x="0" y="214"/>
                  </a:cubicBezTo>
                  <a:lnTo>
                    <a:pt x="0" y="393"/>
                  </a:lnTo>
                  <a:cubicBezTo>
                    <a:pt x="0" y="488"/>
                    <a:pt x="72" y="560"/>
                    <a:pt x="167" y="560"/>
                  </a:cubicBezTo>
                  <a:cubicBezTo>
                    <a:pt x="250" y="560"/>
                    <a:pt x="322" y="488"/>
                    <a:pt x="322" y="393"/>
                  </a:cubicBezTo>
                  <a:lnTo>
                    <a:pt x="322" y="345"/>
                  </a:lnTo>
                  <a:cubicBezTo>
                    <a:pt x="436" y="334"/>
                    <a:pt x="543" y="328"/>
                    <a:pt x="642" y="328"/>
                  </a:cubicBezTo>
                  <a:cubicBezTo>
                    <a:pt x="851" y="328"/>
                    <a:pt x="1022" y="352"/>
                    <a:pt x="1143" y="393"/>
                  </a:cubicBezTo>
                  <a:cubicBezTo>
                    <a:pt x="1369" y="452"/>
                    <a:pt x="1488" y="524"/>
                    <a:pt x="1488" y="524"/>
                  </a:cubicBezTo>
                  <a:cubicBezTo>
                    <a:pt x="1512" y="548"/>
                    <a:pt x="1548" y="560"/>
                    <a:pt x="1572" y="560"/>
                  </a:cubicBezTo>
                  <a:cubicBezTo>
                    <a:pt x="1631" y="560"/>
                    <a:pt x="1679" y="524"/>
                    <a:pt x="1715" y="488"/>
                  </a:cubicBezTo>
                  <a:cubicBezTo>
                    <a:pt x="1786" y="405"/>
                    <a:pt x="1762" y="310"/>
                    <a:pt x="1679" y="262"/>
                  </a:cubicBezTo>
                  <a:cubicBezTo>
                    <a:pt x="1660" y="252"/>
                    <a:pt x="1280" y="0"/>
                    <a:pt x="630" y="0"/>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49"/>
            <p:cNvSpPr/>
            <p:nvPr/>
          </p:nvSpPr>
          <p:spPr>
            <a:xfrm>
              <a:off x="7312666" y="2133113"/>
              <a:ext cx="145897" cy="197840"/>
            </a:xfrm>
            <a:custGeom>
              <a:rect b="b" l="l" r="r" t="t"/>
              <a:pathLst>
                <a:path extrusionOk="0" h="6216" w="4584">
                  <a:moveTo>
                    <a:pt x="3536" y="345"/>
                  </a:moveTo>
                  <a:lnTo>
                    <a:pt x="3536" y="1167"/>
                  </a:lnTo>
                  <a:cubicBezTo>
                    <a:pt x="3536" y="1298"/>
                    <a:pt x="3512" y="1453"/>
                    <a:pt x="3453" y="1572"/>
                  </a:cubicBezTo>
                  <a:lnTo>
                    <a:pt x="3393" y="1703"/>
                  </a:lnTo>
                  <a:cubicBezTo>
                    <a:pt x="3370" y="1726"/>
                    <a:pt x="3370" y="1750"/>
                    <a:pt x="3370" y="1774"/>
                  </a:cubicBezTo>
                  <a:lnTo>
                    <a:pt x="3370" y="2131"/>
                  </a:lnTo>
                  <a:cubicBezTo>
                    <a:pt x="3358" y="2417"/>
                    <a:pt x="3239" y="2703"/>
                    <a:pt x="3036" y="2905"/>
                  </a:cubicBezTo>
                  <a:cubicBezTo>
                    <a:pt x="2834" y="3108"/>
                    <a:pt x="2568" y="3204"/>
                    <a:pt x="2288" y="3204"/>
                  </a:cubicBezTo>
                  <a:cubicBezTo>
                    <a:pt x="2271" y="3204"/>
                    <a:pt x="2255" y="3203"/>
                    <a:pt x="2238" y="3203"/>
                  </a:cubicBezTo>
                  <a:cubicBezTo>
                    <a:pt x="1667" y="3191"/>
                    <a:pt x="1203" y="2679"/>
                    <a:pt x="1203" y="2072"/>
                  </a:cubicBezTo>
                  <a:lnTo>
                    <a:pt x="1203" y="1774"/>
                  </a:lnTo>
                  <a:cubicBezTo>
                    <a:pt x="1203" y="1750"/>
                    <a:pt x="1203" y="1726"/>
                    <a:pt x="1191" y="1703"/>
                  </a:cubicBezTo>
                  <a:lnTo>
                    <a:pt x="1131" y="1572"/>
                  </a:lnTo>
                  <a:cubicBezTo>
                    <a:pt x="1072" y="1453"/>
                    <a:pt x="1036" y="1298"/>
                    <a:pt x="1036" y="1167"/>
                  </a:cubicBezTo>
                  <a:cubicBezTo>
                    <a:pt x="1036" y="702"/>
                    <a:pt x="1405" y="345"/>
                    <a:pt x="1857" y="345"/>
                  </a:cubicBezTo>
                  <a:close/>
                  <a:moveTo>
                    <a:pt x="1726" y="3417"/>
                  </a:moveTo>
                  <a:cubicBezTo>
                    <a:pt x="1869" y="3489"/>
                    <a:pt x="2048" y="3512"/>
                    <a:pt x="2227" y="3536"/>
                  </a:cubicBezTo>
                  <a:lnTo>
                    <a:pt x="2274" y="3536"/>
                  </a:lnTo>
                  <a:cubicBezTo>
                    <a:pt x="2465" y="3536"/>
                    <a:pt x="2643" y="3489"/>
                    <a:pt x="2822" y="3429"/>
                  </a:cubicBezTo>
                  <a:lnTo>
                    <a:pt x="2822" y="3655"/>
                  </a:lnTo>
                  <a:cubicBezTo>
                    <a:pt x="2822" y="3691"/>
                    <a:pt x="2834" y="3750"/>
                    <a:pt x="2834" y="3798"/>
                  </a:cubicBezTo>
                  <a:lnTo>
                    <a:pt x="2274" y="4227"/>
                  </a:lnTo>
                  <a:lnTo>
                    <a:pt x="1703" y="3798"/>
                  </a:lnTo>
                  <a:cubicBezTo>
                    <a:pt x="1726" y="3750"/>
                    <a:pt x="1726" y="3715"/>
                    <a:pt x="1726" y="3655"/>
                  </a:cubicBezTo>
                  <a:lnTo>
                    <a:pt x="1726" y="3417"/>
                  </a:lnTo>
                  <a:close/>
                  <a:moveTo>
                    <a:pt x="1857" y="0"/>
                  </a:moveTo>
                  <a:cubicBezTo>
                    <a:pt x="1215" y="0"/>
                    <a:pt x="691" y="524"/>
                    <a:pt x="691" y="1167"/>
                  </a:cubicBezTo>
                  <a:cubicBezTo>
                    <a:pt x="691" y="1357"/>
                    <a:pt x="738" y="1548"/>
                    <a:pt x="834" y="1715"/>
                  </a:cubicBezTo>
                  <a:lnTo>
                    <a:pt x="869" y="1810"/>
                  </a:lnTo>
                  <a:lnTo>
                    <a:pt x="869" y="2072"/>
                  </a:lnTo>
                  <a:cubicBezTo>
                    <a:pt x="869" y="2536"/>
                    <a:pt x="1084" y="2941"/>
                    <a:pt x="1405" y="3215"/>
                  </a:cubicBezTo>
                  <a:lnTo>
                    <a:pt x="1405" y="3667"/>
                  </a:lnTo>
                  <a:cubicBezTo>
                    <a:pt x="1405" y="3739"/>
                    <a:pt x="1369" y="3810"/>
                    <a:pt x="1286" y="3846"/>
                  </a:cubicBezTo>
                  <a:lnTo>
                    <a:pt x="441" y="4155"/>
                  </a:lnTo>
                  <a:cubicBezTo>
                    <a:pt x="179" y="4262"/>
                    <a:pt x="0" y="4512"/>
                    <a:pt x="0" y="4810"/>
                  </a:cubicBezTo>
                  <a:lnTo>
                    <a:pt x="0" y="6048"/>
                  </a:lnTo>
                  <a:cubicBezTo>
                    <a:pt x="0" y="6132"/>
                    <a:pt x="72" y="6215"/>
                    <a:pt x="155" y="6215"/>
                  </a:cubicBezTo>
                  <a:cubicBezTo>
                    <a:pt x="250" y="6215"/>
                    <a:pt x="322" y="6132"/>
                    <a:pt x="322" y="6048"/>
                  </a:cubicBezTo>
                  <a:lnTo>
                    <a:pt x="322" y="4810"/>
                  </a:lnTo>
                  <a:cubicBezTo>
                    <a:pt x="322" y="4655"/>
                    <a:pt x="417" y="4524"/>
                    <a:pt x="560" y="4465"/>
                  </a:cubicBezTo>
                  <a:lnTo>
                    <a:pt x="1405" y="4155"/>
                  </a:lnTo>
                  <a:cubicBezTo>
                    <a:pt x="1453" y="4143"/>
                    <a:pt x="1500" y="4108"/>
                    <a:pt x="1524" y="4084"/>
                  </a:cubicBezTo>
                  <a:lnTo>
                    <a:pt x="2119" y="4524"/>
                  </a:lnTo>
                  <a:lnTo>
                    <a:pt x="2119" y="6036"/>
                  </a:lnTo>
                  <a:cubicBezTo>
                    <a:pt x="2119" y="6120"/>
                    <a:pt x="2203" y="6191"/>
                    <a:pt x="2286" y="6191"/>
                  </a:cubicBezTo>
                  <a:cubicBezTo>
                    <a:pt x="2369" y="6191"/>
                    <a:pt x="2453" y="6120"/>
                    <a:pt x="2453" y="6036"/>
                  </a:cubicBezTo>
                  <a:lnTo>
                    <a:pt x="2453" y="4512"/>
                  </a:lnTo>
                  <a:lnTo>
                    <a:pt x="3048" y="4072"/>
                  </a:lnTo>
                  <a:cubicBezTo>
                    <a:pt x="3084" y="4096"/>
                    <a:pt x="3120" y="4108"/>
                    <a:pt x="3167" y="4143"/>
                  </a:cubicBezTo>
                  <a:lnTo>
                    <a:pt x="4012" y="4453"/>
                  </a:lnTo>
                  <a:cubicBezTo>
                    <a:pt x="4155" y="4512"/>
                    <a:pt x="4251" y="4643"/>
                    <a:pt x="4251" y="4798"/>
                  </a:cubicBezTo>
                  <a:lnTo>
                    <a:pt x="4251" y="6036"/>
                  </a:lnTo>
                  <a:cubicBezTo>
                    <a:pt x="4251" y="6120"/>
                    <a:pt x="4322" y="6191"/>
                    <a:pt x="4417" y="6191"/>
                  </a:cubicBezTo>
                  <a:cubicBezTo>
                    <a:pt x="4501" y="6191"/>
                    <a:pt x="4572" y="6120"/>
                    <a:pt x="4572" y="6036"/>
                  </a:cubicBezTo>
                  <a:lnTo>
                    <a:pt x="4572" y="4798"/>
                  </a:lnTo>
                  <a:cubicBezTo>
                    <a:pt x="4584" y="4512"/>
                    <a:pt x="4382" y="4251"/>
                    <a:pt x="4120" y="4143"/>
                  </a:cubicBezTo>
                  <a:lnTo>
                    <a:pt x="3274" y="3834"/>
                  </a:lnTo>
                  <a:cubicBezTo>
                    <a:pt x="3191" y="3798"/>
                    <a:pt x="3155" y="3727"/>
                    <a:pt x="3155" y="3655"/>
                  </a:cubicBezTo>
                  <a:lnTo>
                    <a:pt x="3155" y="3215"/>
                  </a:lnTo>
                  <a:cubicBezTo>
                    <a:pt x="3179" y="3191"/>
                    <a:pt x="3227" y="3155"/>
                    <a:pt x="3250" y="3131"/>
                  </a:cubicBezTo>
                  <a:cubicBezTo>
                    <a:pt x="3536" y="2858"/>
                    <a:pt x="3691" y="2500"/>
                    <a:pt x="3691" y="2119"/>
                  </a:cubicBezTo>
                  <a:lnTo>
                    <a:pt x="3691" y="1810"/>
                  </a:lnTo>
                  <a:lnTo>
                    <a:pt x="3727" y="1715"/>
                  </a:lnTo>
                  <a:cubicBezTo>
                    <a:pt x="3822" y="1548"/>
                    <a:pt x="3870" y="1357"/>
                    <a:pt x="3870" y="1167"/>
                  </a:cubicBezTo>
                  <a:lnTo>
                    <a:pt x="3870" y="167"/>
                  </a:lnTo>
                  <a:cubicBezTo>
                    <a:pt x="3870" y="71"/>
                    <a:pt x="3786" y="0"/>
                    <a:pt x="3703" y="0"/>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49"/>
            <p:cNvSpPr/>
            <p:nvPr/>
          </p:nvSpPr>
          <p:spPr>
            <a:xfrm>
              <a:off x="7340324" y="2291486"/>
              <a:ext cx="10630" cy="38702"/>
            </a:xfrm>
            <a:custGeom>
              <a:rect b="b" l="l" r="r" t="t"/>
              <a:pathLst>
                <a:path extrusionOk="0" h="1216" w="334">
                  <a:moveTo>
                    <a:pt x="167" y="1"/>
                  </a:moveTo>
                  <a:cubicBezTo>
                    <a:pt x="84" y="1"/>
                    <a:pt x="0" y="72"/>
                    <a:pt x="0" y="167"/>
                  </a:cubicBezTo>
                  <a:lnTo>
                    <a:pt x="0" y="1060"/>
                  </a:lnTo>
                  <a:cubicBezTo>
                    <a:pt x="0" y="1144"/>
                    <a:pt x="84" y="1215"/>
                    <a:pt x="167" y="1215"/>
                  </a:cubicBezTo>
                  <a:cubicBezTo>
                    <a:pt x="262" y="1215"/>
                    <a:pt x="334" y="1144"/>
                    <a:pt x="334" y="1060"/>
                  </a:cubicBezTo>
                  <a:lnTo>
                    <a:pt x="334" y="167"/>
                  </a:lnTo>
                  <a:cubicBezTo>
                    <a:pt x="334" y="72"/>
                    <a:pt x="262" y="1"/>
                    <a:pt x="167" y="1"/>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49"/>
            <p:cNvSpPr/>
            <p:nvPr/>
          </p:nvSpPr>
          <p:spPr>
            <a:xfrm>
              <a:off x="7419511" y="2291486"/>
              <a:ext cx="10630" cy="38702"/>
            </a:xfrm>
            <a:custGeom>
              <a:rect b="b" l="l" r="r" t="t"/>
              <a:pathLst>
                <a:path extrusionOk="0" h="1216" w="334">
                  <a:moveTo>
                    <a:pt x="167" y="1"/>
                  </a:moveTo>
                  <a:cubicBezTo>
                    <a:pt x="72" y="1"/>
                    <a:pt x="1" y="72"/>
                    <a:pt x="1" y="167"/>
                  </a:cubicBezTo>
                  <a:lnTo>
                    <a:pt x="1" y="1060"/>
                  </a:lnTo>
                  <a:cubicBezTo>
                    <a:pt x="1" y="1144"/>
                    <a:pt x="72" y="1215"/>
                    <a:pt x="167" y="1215"/>
                  </a:cubicBezTo>
                  <a:cubicBezTo>
                    <a:pt x="251" y="1215"/>
                    <a:pt x="334" y="1144"/>
                    <a:pt x="334" y="1060"/>
                  </a:cubicBezTo>
                  <a:lnTo>
                    <a:pt x="334" y="167"/>
                  </a:lnTo>
                  <a:cubicBezTo>
                    <a:pt x="334" y="72"/>
                    <a:pt x="251" y="1"/>
                    <a:pt x="167" y="1"/>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49"/>
            <p:cNvSpPr/>
            <p:nvPr/>
          </p:nvSpPr>
          <p:spPr>
            <a:xfrm>
              <a:off x="7153878" y="1969392"/>
              <a:ext cx="225498" cy="188355"/>
            </a:xfrm>
            <a:custGeom>
              <a:rect b="b" l="l" r="r" t="t"/>
              <a:pathLst>
                <a:path extrusionOk="0" h="5918" w="7085">
                  <a:moveTo>
                    <a:pt x="2441" y="4227"/>
                  </a:moveTo>
                  <a:lnTo>
                    <a:pt x="2346" y="4608"/>
                  </a:lnTo>
                  <a:lnTo>
                    <a:pt x="2132" y="4608"/>
                  </a:lnTo>
                  <a:cubicBezTo>
                    <a:pt x="1917" y="4608"/>
                    <a:pt x="1751" y="4442"/>
                    <a:pt x="1751" y="4239"/>
                  </a:cubicBezTo>
                  <a:lnTo>
                    <a:pt x="1751" y="4227"/>
                  </a:lnTo>
                  <a:close/>
                  <a:moveTo>
                    <a:pt x="5668" y="310"/>
                  </a:moveTo>
                  <a:cubicBezTo>
                    <a:pt x="5882" y="310"/>
                    <a:pt x="6037" y="477"/>
                    <a:pt x="6037" y="679"/>
                  </a:cubicBezTo>
                  <a:lnTo>
                    <a:pt x="6037" y="3525"/>
                  </a:lnTo>
                  <a:cubicBezTo>
                    <a:pt x="6037" y="3739"/>
                    <a:pt x="5882" y="3894"/>
                    <a:pt x="5668" y="3894"/>
                  </a:cubicBezTo>
                  <a:lnTo>
                    <a:pt x="4251" y="3894"/>
                  </a:lnTo>
                  <a:cubicBezTo>
                    <a:pt x="4227" y="3894"/>
                    <a:pt x="4179" y="3918"/>
                    <a:pt x="4156" y="3930"/>
                  </a:cubicBezTo>
                  <a:lnTo>
                    <a:pt x="2572" y="5084"/>
                  </a:lnTo>
                  <a:lnTo>
                    <a:pt x="2810" y="4108"/>
                  </a:lnTo>
                  <a:cubicBezTo>
                    <a:pt x="2822" y="4061"/>
                    <a:pt x="2810" y="4001"/>
                    <a:pt x="2786" y="3953"/>
                  </a:cubicBezTo>
                  <a:cubicBezTo>
                    <a:pt x="2751" y="3918"/>
                    <a:pt x="2703" y="3894"/>
                    <a:pt x="2644" y="3894"/>
                  </a:cubicBezTo>
                  <a:lnTo>
                    <a:pt x="703" y="3894"/>
                  </a:lnTo>
                  <a:cubicBezTo>
                    <a:pt x="489" y="3894"/>
                    <a:pt x="322" y="3739"/>
                    <a:pt x="322" y="3525"/>
                  </a:cubicBezTo>
                  <a:lnTo>
                    <a:pt x="322" y="679"/>
                  </a:lnTo>
                  <a:cubicBezTo>
                    <a:pt x="322" y="477"/>
                    <a:pt x="489" y="310"/>
                    <a:pt x="703" y="310"/>
                  </a:cubicBezTo>
                  <a:close/>
                  <a:moveTo>
                    <a:pt x="6382" y="1036"/>
                  </a:moveTo>
                  <a:cubicBezTo>
                    <a:pt x="6585" y="1036"/>
                    <a:pt x="6751" y="1203"/>
                    <a:pt x="6751" y="1417"/>
                  </a:cubicBezTo>
                  <a:lnTo>
                    <a:pt x="6751" y="4251"/>
                  </a:lnTo>
                  <a:lnTo>
                    <a:pt x="6739" y="4251"/>
                  </a:lnTo>
                  <a:cubicBezTo>
                    <a:pt x="6739" y="4465"/>
                    <a:pt x="6573" y="4632"/>
                    <a:pt x="6370" y="4632"/>
                  </a:cubicBezTo>
                  <a:lnTo>
                    <a:pt x="4953" y="4632"/>
                  </a:lnTo>
                  <a:cubicBezTo>
                    <a:pt x="4906" y="4632"/>
                    <a:pt x="4870" y="4644"/>
                    <a:pt x="4822" y="4692"/>
                  </a:cubicBezTo>
                  <a:cubicBezTo>
                    <a:pt x="4787" y="4727"/>
                    <a:pt x="4775" y="4775"/>
                    <a:pt x="4787" y="4823"/>
                  </a:cubicBezTo>
                  <a:lnTo>
                    <a:pt x="4906" y="5501"/>
                  </a:lnTo>
                  <a:lnTo>
                    <a:pt x="3691" y="4692"/>
                  </a:lnTo>
                  <a:lnTo>
                    <a:pt x="4299" y="4239"/>
                  </a:lnTo>
                  <a:lnTo>
                    <a:pt x="5668" y="4239"/>
                  </a:lnTo>
                  <a:cubicBezTo>
                    <a:pt x="6049" y="4239"/>
                    <a:pt x="6370" y="3930"/>
                    <a:pt x="6370" y="3537"/>
                  </a:cubicBezTo>
                  <a:lnTo>
                    <a:pt x="6370" y="1036"/>
                  </a:lnTo>
                  <a:close/>
                  <a:moveTo>
                    <a:pt x="703" y="1"/>
                  </a:moveTo>
                  <a:cubicBezTo>
                    <a:pt x="310" y="1"/>
                    <a:pt x="0" y="310"/>
                    <a:pt x="0" y="703"/>
                  </a:cubicBezTo>
                  <a:lnTo>
                    <a:pt x="0" y="3537"/>
                  </a:lnTo>
                  <a:cubicBezTo>
                    <a:pt x="0" y="3930"/>
                    <a:pt x="310" y="4239"/>
                    <a:pt x="703" y="4239"/>
                  </a:cubicBezTo>
                  <a:lnTo>
                    <a:pt x="1405" y="4239"/>
                  </a:lnTo>
                  <a:lnTo>
                    <a:pt x="1405" y="4251"/>
                  </a:lnTo>
                  <a:cubicBezTo>
                    <a:pt x="1405" y="4644"/>
                    <a:pt x="1727" y="4954"/>
                    <a:pt x="2108" y="4954"/>
                  </a:cubicBezTo>
                  <a:lnTo>
                    <a:pt x="2263" y="4954"/>
                  </a:lnTo>
                  <a:lnTo>
                    <a:pt x="2203" y="5227"/>
                  </a:lnTo>
                  <a:cubicBezTo>
                    <a:pt x="2167" y="5323"/>
                    <a:pt x="2215" y="5430"/>
                    <a:pt x="2298" y="5489"/>
                  </a:cubicBezTo>
                  <a:cubicBezTo>
                    <a:pt x="2346" y="5525"/>
                    <a:pt x="2394" y="5537"/>
                    <a:pt x="2453" y="5537"/>
                  </a:cubicBezTo>
                  <a:cubicBezTo>
                    <a:pt x="2513" y="5537"/>
                    <a:pt x="2560" y="5525"/>
                    <a:pt x="2596" y="5489"/>
                  </a:cubicBezTo>
                  <a:lnTo>
                    <a:pt x="3334" y="4954"/>
                  </a:lnTo>
                  <a:lnTo>
                    <a:pt x="3489" y="4954"/>
                  </a:lnTo>
                  <a:lnTo>
                    <a:pt x="4882" y="5882"/>
                  </a:lnTo>
                  <a:cubicBezTo>
                    <a:pt x="4918" y="5906"/>
                    <a:pt x="4965" y="5918"/>
                    <a:pt x="5013" y="5918"/>
                  </a:cubicBezTo>
                  <a:cubicBezTo>
                    <a:pt x="5061" y="5918"/>
                    <a:pt x="5096" y="5906"/>
                    <a:pt x="5144" y="5882"/>
                  </a:cubicBezTo>
                  <a:cubicBezTo>
                    <a:pt x="5239" y="5823"/>
                    <a:pt x="5287" y="5727"/>
                    <a:pt x="5263" y="5620"/>
                  </a:cubicBezTo>
                  <a:lnTo>
                    <a:pt x="5168" y="4954"/>
                  </a:lnTo>
                  <a:lnTo>
                    <a:pt x="6382" y="4954"/>
                  </a:lnTo>
                  <a:cubicBezTo>
                    <a:pt x="6763" y="4954"/>
                    <a:pt x="7085" y="4644"/>
                    <a:pt x="7085" y="4251"/>
                  </a:cubicBezTo>
                  <a:lnTo>
                    <a:pt x="7085" y="1417"/>
                  </a:lnTo>
                  <a:cubicBezTo>
                    <a:pt x="7085" y="1024"/>
                    <a:pt x="6775" y="715"/>
                    <a:pt x="6382" y="715"/>
                  </a:cubicBezTo>
                  <a:cubicBezTo>
                    <a:pt x="6370" y="310"/>
                    <a:pt x="6061" y="1"/>
                    <a:pt x="5668" y="1"/>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49"/>
            <p:cNvSpPr/>
            <p:nvPr/>
          </p:nvSpPr>
          <p:spPr>
            <a:xfrm>
              <a:off x="7193663" y="2003511"/>
              <a:ext cx="27308" cy="10248"/>
            </a:xfrm>
            <a:custGeom>
              <a:rect b="b" l="l" r="r" t="t"/>
              <a:pathLst>
                <a:path extrusionOk="0" h="322" w="858">
                  <a:moveTo>
                    <a:pt x="167" y="0"/>
                  </a:moveTo>
                  <a:cubicBezTo>
                    <a:pt x="72" y="0"/>
                    <a:pt x="1" y="72"/>
                    <a:pt x="1" y="167"/>
                  </a:cubicBezTo>
                  <a:cubicBezTo>
                    <a:pt x="1" y="250"/>
                    <a:pt x="72" y="322"/>
                    <a:pt x="167" y="322"/>
                  </a:cubicBezTo>
                  <a:lnTo>
                    <a:pt x="703" y="322"/>
                  </a:lnTo>
                  <a:cubicBezTo>
                    <a:pt x="786" y="322"/>
                    <a:pt x="858" y="250"/>
                    <a:pt x="858" y="167"/>
                  </a:cubicBezTo>
                  <a:cubicBezTo>
                    <a:pt x="858" y="72"/>
                    <a:pt x="786" y="0"/>
                    <a:pt x="703" y="0"/>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49"/>
            <p:cNvSpPr/>
            <p:nvPr/>
          </p:nvSpPr>
          <p:spPr>
            <a:xfrm>
              <a:off x="7233065" y="2003511"/>
              <a:ext cx="83802" cy="10248"/>
            </a:xfrm>
            <a:custGeom>
              <a:rect b="b" l="l" r="r" t="t"/>
              <a:pathLst>
                <a:path extrusionOk="0" h="322" w="2633">
                  <a:moveTo>
                    <a:pt x="156" y="0"/>
                  </a:moveTo>
                  <a:cubicBezTo>
                    <a:pt x="72" y="0"/>
                    <a:pt x="1" y="72"/>
                    <a:pt x="1" y="167"/>
                  </a:cubicBezTo>
                  <a:cubicBezTo>
                    <a:pt x="1" y="250"/>
                    <a:pt x="72" y="322"/>
                    <a:pt x="156" y="322"/>
                  </a:cubicBezTo>
                  <a:lnTo>
                    <a:pt x="2465" y="322"/>
                  </a:lnTo>
                  <a:cubicBezTo>
                    <a:pt x="2561" y="322"/>
                    <a:pt x="2632" y="250"/>
                    <a:pt x="2632" y="167"/>
                  </a:cubicBezTo>
                  <a:cubicBezTo>
                    <a:pt x="2632" y="72"/>
                    <a:pt x="2573" y="0"/>
                    <a:pt x="2465" y="0"/>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49"/>
            <p:cNvSpPr/>
            <p:nvPr/>
          </p:nvSpPr>
          <p:spPr>
            <a:xfrm>
              <a:off x="7193281" y="2031933"/>
              <a:ext cx="123936" cy="10248"/>
            </a:xfrm>
            <a:custGeom>
              <a:rect b="b" l="l" r="r" t="t"/>
              <a:pathLst>
                <a:path extrusionOk="0" h="322" w="3894">
                  <a:moveTo>
                    <a:pt x="155" y="0"/>
                  </a:moveTo>
                  <a:cubicBezTo>
                    <a:pt x="72" y="0"/>
                    <a:pt x="1" y="71"/>
                    <a:pt x="1" y="167"/>
                  </a:cubicBezTo>
                  <a:cubicBezTo>
                    <a:pt x="1" y="250"/>
                    <a:pt x="72" y="322"/>
                    <a:pt x="155" y="322"/>
                  </a:cubicBezTo>
                  <a:lnTo>
                    <a:pt x="3715" y="322"/>
                  </a:lnTo>
                  <a:cubicBezTo>
                    <a:pt x="3811" y="322"/>
                    <a:pt x="3882" y="250"/>
                    <a:pt x="3882" y="167"/>
                  </a:cubicBezTo>
                  <a:cubicBezTo>
                    <a:pt x="3894" y="71"/>
                    <a:pt x="3823" y="0"/>
                    <a:pt x="3715" y="0"/>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49"/>
            <p:cNvSpPr/>
            <p:nvPr/>
          </p:nvSpPr>
          <p:spPr>
            <a:xfrm>
              <a:off x="7193663" y="2059973"/>
              <a:ext cx="83770" cy="10248"/>
            </a:xfrm>
            <a:custGeom>
              <a:rect b="b" l="l" r="r" t="t"/>
              <a:pathLst>
                <a:path extrusionOk="0" h="322" w="2632">
                  <a:moveTo>
                    <a:pt x="167" y="0"/>
                  </a:moveTo>
                  <a:cubicBezTo>
                    <a:pt x="72" y="0"/>
                    <a:pt x="1" y="72"/>
                    <a:pt x="1" y="155"/>
                  </a:cubicBezTo>
                  <a:cubicBezTo>
                    <a:pt x="1" y="250"/>
                    <a:pt x="72" y="322"/>
                    <a:pt x="167" y="322"/>
                  </a:cubicBezTo>
                  <a:lnTo>
                    <a:pt x="2465" y="322"/>
                  </a:lnTo>
                  <a:cubicBezTo>
                    <a:pt x="2560" y="322"/>
                    <a:pt x="2632" y="250"/>
                    <a:pt x="2632" y="155"/>
                  </a:cubicBezTo>
                  <a:cubicBezTo>
                    <a:pt x="2632" y="72"/>
                    <a:pt x="2560" y="0"/>
                    <a:pt x="2465" y="0"/>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49"/>
            <p:cNvSpPr/>
            <p:nvPr/>
          </p:nvSpPr>
          <p:spPr>
            <a:xfrm>
              <a:off x="7289145" y="2059973"/>
              <a:ext cx="27722" cy="10248"/>
            </a:xfrm>
            <a:custGeom>
              <a:rect b="b" l="l" r="r" t="t"/>
              <a:pathLst>
                <a:path extrusionOk="0" h="322" w="871">
                  <a:moveTo>
                    <a:pt x="168" y="0"/>
                  </a:moveTo>
                  <a:cubicBezTo>
                    <a:pt x="84" y="0"/>
                    <a:pt x="1" y="72"/>
                    <a:pt x="1" y="155"/>
                  </a:cubicBezTo>
                  <a:cubicBezTo>
                    <a:pt x="1" y="250"/>
                    <a:pt x="84" y="322"/>
                    <a:pt x="168" y="322"/>
                  </a:cubicBezTo>
                  <a:lnTo>
                    <a:pt x="703" y="322"/>
                  </a:lnTo>
                  <a:cubicBezTo>
                    <a:pt x="799" y="322"/>
                    <a:pt x="870" y="250"/>
                    <a:pt x="870" y="155"/>
                  </a:cubicBezTo>
                  <a:cubicBezTo>
                    <a:pt x="870" y="72"/>
                    <a:pt x="811" y="0"/>
                    <a:pt x="703" y="0"/>
                  </a:cubicBezTo>
                  <a:close/>
                </a:path>
              </a:pathLst>
            </a:custGeom>
            <a:solidFill>
              <a:srgbClr val="657E9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33" name="Shape 433"/>
        <p:cNvGrpSpPr/>
        <p:nvPr/>
      </p:nvGrpSpPr>
      <p:grpSpPr>
        <a:xfrm>
          <a:off x="0" y="0"/>
          <a:ext cx="0" cy="0"/>
          <a:chOff x="0" y="0"/>
          <a:chExt cx="0" cy="0"/>
        </a:xfrm>
      </p:grpSpPr>
      <p:sp>
        <p:nvSpPr>
          <p:cNvPr id="434" name="Google Shape;434;p50"/>
          <p:cNvSpPr/>
          <p:nvPr/>
        </p:nvSpPr>
        <p:spPr>
          <a:xfrm rot="5400000">
            <a:off x="1965700" y="1050700"/>
            <a:ext cx="921300" cy="3541800"/>
          </a:xfrm>
          <a:prstGeom prst="roundRect">
            <a:avLst>
              <a:gd fmla="val 4964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50"/>
          <p:cNvSpPr txBox="1"/>
          <p:nvPr>
            <p:ph type="title"/>
          </p:nvPr>
        </p:nvSpPr>
        <p:spPr>
          <a:xfrm>
            <a:off x="720800" y="2411700"/>
            <a:ext cx="6913200" cy="84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Prototype</a:t>
            </a:r>
            <a:endParaRPr/>
          </a:p>
        </p:txBody>
      </p:sp>
      <p:sp>
        <p:nvSpPr>
          <p:cNvPr id="436" name="Google Shape;436;p50"/>
          <p:cNvSpPr txBox="1"/>
          <p:nvPr>
            <p:ph idx="2" type="title"/>
          </p:nvPr>
        </p:nvSpPr>
        <p:spPr>
          <a:xfrm>
            <a:off x="720800" y="1370650"/>
            <a:ext cx="4055400" cy="895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03</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81E66"/>
        </a:solidFill>
      </p:bgPr>
    </p:bg>
    <p:spTree>
      <p:nvGrpSpPr>
        <p:cNvPr id="440" name="Shape 440"/>
        <p:cNvGrpSpPr/>
        <p:nvPr/>
      </p:nvGrpSpPr>
      <p:grpSpPr>
        <a:xfrm>
          <a:off x="0" y="0"/>
          <a:ext cx="0" cy="0"/>
          <a:chOff x="0" y="0"/>
          <a:chExt cx="0" cy="0"/>
        </a:xfrm>
      </p:grpSpPr>
      <p:sp>
        <p:nvSpPr>
          <p:cNvPr id="441" name="Google Shape;441;p51"/>
          <p:cNvSpPr txBox="1"/>
          <p:nvPr/>
        </p:nvSpPr>
        <p:spPr>
          <a:xfrm>
            <a:off x="3814550" y="799825"/>
            <a:ext cx="4405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Source Sans Pro"/>
              <a:ea typeface="Source Sans Pro"/>
              <a:cs typeface="Source Sans Pro"/>
              <a:sym typeface="Source Sans Pro"/>
            </a:endParaRPr>
          </a:p>
        </p:txBody>
      </p:sp>
      <p:sp>
        <p:nvSpPr>
          <p:cNvPr id="442" name="Google Shape;442;p51"/>
          <p:cNvSpPr txBox="1"/>
          <p:nvPr>
            <p:ph idx="4294967295" type="ctrTitle"/>
          </p:nvPr>
        </p:nvSpPr>
        <p:spPr>
          <a:xfrm>
            <a:off x="311688" y="164025"/>
            <a:ext cx="8520600" cy="1390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000">
                <a:solidFill>
                  <a:schemeClr val="accent3"/>
                </a:solidFill>
              </a:rPr>
              <a:t>StudyWithUs: The Prototype</a:t>
            </a:r>
            <a:endParaRPr sz="4000">
              <a:solidFill>
                <a:schemeClr val="accent3"/>
              </a:solidFill>
            </a:endParaRPr>
          </a:p>
        </p:txBody>
      </p:sp>
      <p:sp>
        <p:nvSpPr>
          <p:cNvPr id="443" name="Google Shape;443;p51"/>
          <p:cNvSpPr txBox="1"/>
          <p:nvPr>
            <p:ph idx="4294967295" type="subTitle"/>
          </p:nvPr>
        </p:nvSpPr>
        <p:spPr>
          <a:xfrm>
            <a:off x="311700" y="3689750"/>
            <a:ext cx="8520600" cy="12612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a:solidFill>
                  <a:schemeClr val="lt1"/>
                </a:solidFill>
              </a:rPr>
              <a:t>For students that need help focusing on their tasks, StudyWithUs is an app for smartphones that fully adapts to the user’s personality to keep them off other distracting apps, like social medias, create social accountability among friends, and offer rewards for sticking to their goals.</a:t>
            </a:r>
            <a:endParaRPr>
              <a:solidFill>
                <a:schemeClr val="lt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lt1"/>
                </a:solidFill>
              </a:rPr>
              <a:t> </a:t>
            </a:r>
            <a:endParaRPr>
              <a:solidFill>
                <a:schemeClr val="lt1"/>
              </a:solidFill>
            </a:endParaRPr>
          </a:p>
          <a:p>
            <a:pPr indent="0" lvl="0" marL="0" rtl="0" algn="l">
              <a:spcBef>
                <a:spcPts val="0"/>
              </a:spcBef>
              <a:spcAft>
                <a:spcPts val="0"/>
              </a:spcAft>
              <a:buNone/>
            </a:pPr>
            <a:r>
              <a:t/>
            </a:r>
            <a:endParaRPr sz="1400">
              <a:solidFill>
                <a:schemeClr val="accent3"/>
              </a:solidFill>
            </a:endParaRPr>
          </a:p>
        </p:txBody>
      </p:sp>
      <p:pic>
        <p:nvPicPr>
          <p:cNvPr id="444" name="Google Shape;444;p51"/>
          <p:cNvPicPr preferRelativeResize="0"/>
          <p:nvPr/>
        </p:nvPicPr>
        <p:blipFill>
          <a:blip r:embed="rId3">
            <a:alphaModFix/>
          </a:blip>
          <a:stretch>
            <a:fillRect/>
          </a:stretch>
        </p:blipFill>
        <p:spPr>
          <a:xfrm>
            <a:off x="3633425" y="1491238"/>
            <a:ext cx="1877150" cy="19073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81E66"/>
        </a:solidFill>
      </p:bgPr>
    </p:bg>
    <p:spTree>
      <p:nvGrpSpPr>
        <p:cNvPr id="448" name="Shape 448"/>
        <p:cNvGrpSpPr/>
        <p:nvPr/>
      </p:nvGrpSpPr>
      <p:grpSpPr>
        <a:xfrm>
          <a:off x="0" y="0"/>
          <a:ext cx="0" cy="0"/>
          <a:chOff x="0" y="0"/>
          <a:chExt cx="0" cy="0"/>
        </a:xfrm>
      </p:grpSpPr>
      <p:sp>
        <p:nvSpPr>
          <p:cNvPr id="449" name="Google Shape;449;p52"/>
          <p:cNvSpPr txBox="1"/>
          <p:nvPr/>
        </p:nvSpPr>
        <p:spPr>
          <a:xfrm>
            <a:off x="3814550" y="799825"/>
            <a:ext cx="4405200" cy="89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Source Sans Pro"/>
              <a:ea typeface="Source Sans Pro"/>
              <a:cs typeface="Source Sans Pro"/>
              <a:sym typeface="Source Sans Pro"/>
            </a:endParaRPr>
          </a:p>
        </p:txBody>
      </p:sp>
      <p:grpSp>
        <p:nvGrpSpPr>
          <p:cNvPr id="450" name="Google Shape;450;p52"/>
          <p:cNvGrpSpPr/>
          <p:nvPr/>
        </p:nvGrpSpPr>
        <p:grpSpPr>
          <a:xfrm>
            <a:off x="103050" y="101925"/>
            <a:ext cx="9017100" cy="4431975"/>
            <a:chOff x="103050" y="711525"/>
            <a:chExt cx="9017100" cy="4431975"/>
          </a:xfrm>
        </p:grpSpPr>
        <p:pic>
          <p:nvPicPr>
            <p:cNvPr id="451" name="Google Shape;451;p52"/>
            <p:cNvPicPr preferRelativeResize="0"/>
            <p:nvPr/>
          </p:nvPicPr>
          <p:blipFill rotWithShape="1">
            <a:blip r:embed="rId3">
              <a:alphaModFix/>
            </a:blip>
            <a:srcRect b="1351" l="0" r="0" t="0"/>
            <a:stretch/>
          </p:blipFill>
          <p:spPr>
            <a:xfrm>
              <a:off x="3471025" y="711525"/>
              <a:ext cx="2329925" cy="4431975"/>
            </a:xfrm>
            <a:prstGeom prst="rect">
              <a:avLst/>
            </a:prstGeom>
            <a:noFill/>
            <a:ln>
              <a:noFill/>
            </a:ln>
          </p:spPr>
        </p:pic>
        <p:cxnSp>
          <p:nvCxnSpPr>
            <p:cNvPr id="452" name="Google Shape;452;p52"/>
            <p:cNvCxnSpPr/>
            <p:nvPr/>
          </p:nvCxnSpPr>
          <p:spPr>
            <a:xfrm flipH="1">
              <a:off x="5387650" y="1390175"/>
              <a:ext cx="1381200" cy="8100"/>
            </a:xfrm>
            <a:prstGeom prst="straightConnector1">
              <a:avLst/>
            </a:prstGeom>
            <a:noFill/>
            <a:ln cap="flat" cmpd="sng" w="9525">
              <a:solidFill>
                <a:schemeClr val="lt1"/>
              </a:solidFill>
              <a:prstDash val="solid"/>
              <a:round/>
              <a:headEnd len="med" w="med" type="none"/>
              <a:tailEnd len="med" w="med" type="none"/>
            </a:ln>
          </p:spPr>
        </p:cxnSp>
        <p:cxnSp>
          <p:nvCxnSpPr>
            <p:cNvPr id="453" name="Google Shape;453;p52"/>
            <p:cNvCxnSpPr/>
            <p:nvPr/>
          </p:nvCxnSpPr>
          <p:spPr>
            <a:xfrm flipH="1" rot="10800000">
              <a:off x="2082050" y="3436275"/>
              <a:ext cx="1766700" cy="6000"/>
            </a:xfrm>
            <a:prstGeom prst="straightConnector1">
              <a:avLst/>
            </a:prstGeom>
            <a:noFill/>
            <a:ln cap="flat" cmpd="sng" w="9525">
              <a:solidFill>
                <a:schemeClr val="lt1"/>
              </a:solidFill>
              <a:prstDash val="solid"/>
              <a:round/>
              <a:headEnd len="med" w="med" type="none"/>
              <a:tailEnd len="med" w="med" type="none"/>
            </a:ln>
          </p:spPr>
        </p:cxnSp>
        <p:cxnSp>
          <p:nvCxnSpPr>
            <p:cNvPr id="454" name="Google Shape;454;p52"/>
            <p:cNvCxnSpPr/>
            <p:nvPr/>
          </p:nvCxnSpPr>
          <p:spPr>
            <a:xfrm rot="10800000">
              <a:off x="2056075" y="1263950"/>
              <a:ext cx="1869600" cy="918000"/>
            </a:xfrm>
            <a:prstGeom prst="bentConnector3">
              <a:avLst>
                <a:gd fmla="val 50000" name="adj1"/>
              </a:avLst>
            </a:prstGeom>
            <a:noFill/>
            <a:ln cap="flat" cmpd="sng" w="9525">
              <a:solidFill>
                <a:schemeClr val="lt1"/>
              </a:solidFill>
              <a:prstDash val="solid"/>
              <a:round/>
              <a:headEnd len="med" w="med" type="none"/>
              <a:tailEnd len="med" w="med" type="none"/>
            </a:ln>
          </p:spPr>
        </p:cxnSp>
        <p:sp>
          <p:nvSpPr>
            <p:cNvPr id="455" name="Google Shape;455;p52"/>
            <p:cNvSpPr txBox="1"/>
            <p:nvPr/>
          </p:nvSpPr>
          <p:spPr>
            <a:xfrm>
              <a:off x="116100" y="905075"/>
              <a:ext cx="2054700" cy="1137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000" u="sng">
                  <a:solidFill>
                    <a:schemeClr val="lt2"/>
                  </a:solidFill>
                  <a:latin typeface="Lato"/>
                  <a:ea typeface="Lato"/>
                  <a:cs typeface="Lato"/>
                  <a:sym typeface="Lato"/>
                </a:rPr>
                <a:t>Reward</a:t>
              </a:r>
              <a:endParaRPr b="1" sz="1000" u="sng">
                <a:solidFill>
                  <a:schemeClr val="lt2"/>
                </a:solidFill>
                <a:latin typeface="Lato"/>
                <a:ea typeface="Lato"/>
                <a:cs typeface="Lato"/>
                <a:sym typeface="Lato"/>
              </a:endParaRPr>
            </a:p>
            <a:p>
              <a:pPr indent="0" lvl="0" marL="0" rtl="0" algn="l">
                <a:lnSpc>
                  <a:spcPct val="115000"/>
                </a:lnSpc>
                <a:spcBef>
                  <a:spcPts val="0"/>
                </a:spcBef>
                <a:spcAft>
                  <a:spcPts val="0"/>
                </a:spcAft>
                <a:buNone/>
              </a:pPr>
              <a:r>
                <a:rPr lang="en" sz="900">
                  <a:solidFill>
                    <a:schemeClr val="lt1"/>
                  </a:solidFill>
                </a:rPr>
                <a:t>Earn out-of-app rewards for time spent using the app! Points per minute can be used to redeem food, textbook coupons, and other localized specials.</a:t>
              </a:r>
              <a:endParaRPr sz="1000">
                <a:solidFill>
                  <a:schemeClr val="lt1"/>
                </a:solidFill>
                <a:latin typeface="Lato"/>
                <a:ea typeface="Lato"/>
                <a:cs typeface="Lato"/>
                <a:sym typeface="Lato"/>
              </a:endParaRPr>
            </a:p>
          </p:txBody>
        </p:sp>
        <p:sp>
          <p:nvSpPr>
            <p:cNvPr id="456" name="Google Shape;456;p52"/>
            <p:cNvSpPr txBox="1"/>
            <p:nvPr/>
          </p:nvSpPr>
          <p:spPr>
            <a:xfrm>
              <a:off x="6848550" y="959375"/>
              <a:ext cx="2271600" cy="869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000" u="sng">
                  <a:solidFill>
                    <a:schemeClr val="lt1"/>
                  </a:solidFill>
                  <a:latin typeface="Lato"/>
                  <a:ea typeface="Lato"/>
                  <a:cs typeface="Lato"/>
                  <a:sym typeface="Lato"/>
                </a:rPr>
                <a:t>Menu Bar</a:t>
              </a:r>
              <a:endParaRPr b="1" sz="1000" u="sng">
                <a:solidFill>
                  <a:schemeClr val="lt1"/>
                </a:solidFill>
                <a:latin typeface="Lato"/>
                <a:ea typeface="Lato"/>
                <a:cs typeface="Lato"/>
                <a:sym typeface="Lato"/>
              </a:endParaRPr>
            </a:p>
            <a:p>
              <a:pPr indent="0" lvl="0" marL="0" rtl="0" algn="l">
                <a:lnSpc>
                  <a:spcPct val="115000"/>
                </a:lnSpc>
                <a:spcBef>
                  <a:spcPts val="0"/>
                </a:spcBef>
                <a:spcAft>
                  <a:spcPts val="0"/>
                </a:spcAft>
                <a:buNone/>
              </a:pPr>
              <a:r>
                <a:rPr lang="en" sz="1000">
                  <a:solidFill>
                    <a:schemeClr val="lt1"/>
                  </a:solidFill>
                  <a:latin typeface="Lato"/>
                  <a:ea typeface="Lato"/>
                  <a:cs typeface="Lato"/>
                  <a:sym typeface="Lato"/>
                </a:rPr>
                <a:t>Customize your profile and application look to your liking, search for features on the app, </a:t>
              </a:r>
              <a:endParaRPr sz="1000">
                <a:solidFill>
                  <a:schemeClr val="lt1"/>
                </a:solidFill>
                <a:latin typeface="Lato"/>
                <a:ea typeface="Lato"/>
                <a:cs typeface="Lato"/>
                <a:sym typeface="Lato"/>
              </a:endParaRPr>
            </a:p>
          </p:txBody>
        </p:sp>
        <p:cxnSp>
          <p:nvCxnSpPr>
            <p:cNvPr id="457" name="Google Shape;457;p52"/>
            <p:cNvCxnSpPr/>
            <p:nvPr/>
          </p:nvCxnSpPr>
          <p:spPr>
            <a:xfrm flipH="1">
              <a:off x="5454700" y="3822700"/>
              <a:ext cx="1380000" cy="917700"/>
            </a:xfrm>
            <a:prstGeom prst="bentConnector3">
              <a:avLst>
                <a:gd fmla="val 50000" name="adj1"/>
              </a:avLst>
            </a:prstGeom>
            <a:noFill/>
            <a:ln cap="flat" cmpd="sng" w="9525">
              <a:solidFill>
                <a:schemeClr val="lt1"/>
              </a:solidFill>
              <a:prstDash val="solid"/>
              <a:round/>
              <a:headEnd len="med" w="med" type="none"/>
              <a:tailEnd len="med" w="med" type="none"/>
            </a:ln>
          </p:spPr>
        </p:cxnSp>
        <p:sp>
          <p:nvSpPr>
            <p:cNvPr id="458" name="Google Shape;458;p52"/>
            <p:cNvSpPr txBox="1"/>
            <p:nvPr/>
          </p:nvSpPr>
          <p:spPr>
            <a:xfrm>
              <a:off x="103050" y="2347763"/>
              <a:ext cx="2080800" cy="1312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000" u="sng">
                  <a:solidFill>
                    <a:schemeClr val="lt2"/>
                  </a:solidFill>
                  <a:latin typeface="Lato"/>
                  <a:ea typeface="Lato"/>
                  <a:cs typeface="Lato"/>
                  <a:sym typeface="Lato"/>
                </a:rPr>
                <a:t>Personalization</a:t>
              </a:r>
              <a:endParaRPr b="1" sz="1000" u="sng">
                <a:solidFill>
                  <a:schemeClr val="lt2"/>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 sz="900">
                  <a:solidFill>
                    <a:schemeClr val="lt1"/>
                  </a:solidFill>
                </a:rPr>
                <a:t>A personality test taken upon download tailors app features and notifications to you! As you use the app, it intuitively adapts and keeps us to your study habits.</a:t>
              </a:r>
              <a:endParaRPr sz="900">
                <a:solidFill>
                  <a:schemeClr val="lt1"/>
                </a:solidFill>
              </a:endParaRPr>
            </a:p>
            <a:p>
              <a:pPr indent="0" lvl="0" marL="0" rtl="0" algn="l">
                <a:lnSpc>
                  <a:spcPct val="115000"/>
                </a:lnSpc>
                <a:spcBef>
                  <a:spcPts val="0"/>
                </a:spcBef>
                <a:spcAft>
                  <a:spcPts val="0"/>
                </a:spcAft>
                <a:buNone/>
              </a:pPr>
              <a:r>
                <a:t/>
              </a:r>
              <a:endParaRPr sz="1000">
                <a:solidFill>
                  <a:schemeClr val="lt1"/>
                </a:solidFill>
                <a:latin typeface="Lato"/>
                <a:ea typeface="Lato"/>
                <a:cs typeface="Lato"/>
                <a:sym typeface="Lato"/>
              </a:endParaRPr>
            </a:p>
          </p:txBody>
        </p:sp>
        <p:sp>
          <p:nvSpPr>
            <p:cNvPr id="459" name="Google Shape;459;p52"/>
            <p:cNvSpPr txBox="1"/>
            <p:nvPr/>
          </p:nvSpPr>
          <p:spPr>
            <a:xfrm>
              <a:off x="131200" y="3825800"/>
              <a:ext cx="2054700" cy="1119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900" u="sng">
                  <a:solidFill>
                    <a:schemeClr val="lt2"/>
                  </a:solidFill>
                </a:rPr>
                <a:t>Social Accountability</a:t>
              </a:r>
              <a:endParaRPr b="1" sz="900" u="sng">
                <a:solidFill>
                  <a:schemeClr val="lt2"/>
                </a:solidFill>
              </a:endParaRPr>
            </a:p>
            <a:p>
              <a:pPr indent="0" lvl="0" marL="0" rtl="0" algn="l">
                <a:lnSpc>
                  <a:spcPct val="115000"/>
                </a:lnSpc>
                <a:spcBef>
                  <a:spcPts val="0"/>
                </a:spcBef>
                <a:spcAft>
                  <a:spcPts val="0"/>
                </a:spcAft>
                <a:buNone/>
              </a:pPr>
              <a:r>
                <a:rPr lang="en" sz="900">
                  <a:solidFill>
                    <a:schemeClr val="lt1"/>
                  </a:solidFill>
                </a:rPr>
                <a:t>Get to know what your friends are working on in real time through live status assignment updates. Users even have the option to share links to their working documents.</a:t>
              </a:r>
              <a:endParaRPr b="1" sz="1000" u="sng">
                <a:solidFill>
                  <a:schemeClr val="lt1"/>
                </a:solidFill>
                <a:latin typeface="Lato"/>
                <a:ea typeface="Lato"/>
                <a:cs typeface="Lato"/>
                <a:sym typeface="Lato"/>
              </a:endParaRPr>
            </a:p>
          </p:txBody>
        </p:sp>
        <p:sp>
          <p:nvSpPr>
            <p:cNvPr id="460" name="Google Shape;460;p52"/>
            <p:cNvSpPr txBox="1"/>
            <p:nvPr/>
          </p:nvSpPr>
          <p:spPr>
            <a:xfrm>
              <a:off x="6872400" y="3659975"/>
              <a:ext cx="2223900" cy="1046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1" lang="en" sz="1000" u="sng">
                  <a:solidFill>
                    <a:schemeClr val="lt1"/>
                  </a:solidFill>
                  <a:latin typeface="Lato"/>
                  <a:ea typeface="Lato"/>
                  <a:cs typeface="Lato"/>
                  <a:sym typeface="Lato"/>
                </a:rPr>
                <a:t>Calendar</a:t>
              </a:r>
              <a:endParaRPr b="1" sz="1000" u="sng">
                <a:solidFill>
                  <a:schemeClr val="lt1"/>
                </a:solidFill>
                <a:latin typeface="Lato"/>
                <a:ea typeface="Lato"/>
                <a:cs typeface="Lato"/>
                <a:sym typeface="Lato"/>
              </a:endParaRPr>
            </a:p>
            <a:p>
              <a:pPr indent="0" lvl="0" marL="0" rtl="0" algn="l">
                <a:lnSpc>
                  <a:spcPct val="115000"/>
                </a:lnSpc>
                <a:spcBef>
                  <a:spcPts val="0"/>
                </a:spcBef>
                <a:spcAft>
                  <a:spcPts val="0"/>
                </a:spcAft>
                <a:buNone/>
              </a:pPr>
              <a:r>
                <a:rPr lang="en" sz="1000">
                  <a:solidFill>
                    <a:schemeClr val="lt1"/>
                  </a:solidFill>
                  <a:latin typeface="Lato"/>
                  <a:ea typeface="Lato"/>
                  <a:cs typeface="Lato"/>
                  <a:sym typeface="Lato"/>
                </a:rPr>
                <a:t>Easy to use and compatible calendar to keep track of your schedule, appointments, and give clarity about how to spend their time. </a:t>
              </a:r>
              <a:endParaRPr sz="1000">
                <a:solidFill>
                  <a:schemeClr val="lt1"/>
                </a:solidFill>
                <a:latin typeface="Lato"/>
                <a:ea typeface="Lato"/>
                <a:cs typeface="Lato"/>
                <a:sym typeface="Lato"/>
              </a:endParaRPr>
            </a:p>
          </p:txBody>
        </p:sp>
        <p:sp>
          <p:nvSpPr>
            <p:cNvPr id="461" name="Google Shape;461;p52"/>
            <p:cNvSpPr txBox="1"/>
            <p:nvPr/>
          </p:nvSpPr>
          <p:spPr>
            <a:xfrm>
              <a:off x="6926775" y="2149538"/>
              <a:ext cx="2169600" cy="1223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000" u="sng">
                  <a:solidFill>
                    <a:schemeClr val="lt2"/>
                  </a:solidFill>
                  <a:latin typeface="Lato"/>
                  <a:ea typeface="Lato"/>
                  <a:cs typeface="Lato"/>
                  <a:sym typeface="Lato"/>
                </a:rPr>
                <a:t>Do Not Disturb</a:t>
              </a:r>
              <a:endParaRPr b="1" sz="1000" u="sng">
                <a:solidFill>
                  <a:schemeClr val="lt2"/>
                </a:solidFill>
                <a:latin typeface="Lato"/>
                <a:ea typeface="Lato"/>
                <a:cs typeface="Lato"/>
                <a:sym typeface="Lato"/>
              </a:endParaRPr>
            </a:p>
            <a:p>
              <a:pPr indent="0" lvl="0" marL="0" rtl="0" algn="l">
                <a:lnSpc>
                  <a:spcPct val="115000"/>
                </a:lnSpc>
                <a:spcBef>
                  <a:spcPts val="0"/>
                </a:spcBef>
                <a:spcAft>
                  <a:spcPts val="0"/>
                </a:spcAft>
                <a:buNone/>
              </a:pPr>
              <a:r>
                <a:rPr lang="en" sz="1000">
                  <a:solidFill>
                    <a:schemeClr val="lt1"/>
                  </a:solidFill>
                  <a:latin typeface="Lato"/>
                  <a:ea typeface="Lato"/>
                  <a:cs typeface="Lato"/>
                  <a:sym typeface="Lato"/>
                </a:rPr>
                <a:t>Stay productive and minimize distractions through ‘DND’ sessions by restricting the use of certain apps or time on screen through pop-up reminders.</a:t>
              </a:r>
              <a:endParaRPr sz="1000">
                <a:solidFill>
                  <a:schemeClr val="lt1"/>
                </a:solidFill>
                <a:latin typeface="Lato"/>
                <a:ea typeface="Lato"/>
                <a:cs typeface="Lato"/>
                <a:sym typeface="Lato"/>
              </a:endParaRPr>
            </a:p>
          </p:txBody>
        </p:sp>
        <p:cxnSp>
          <p:nvCxnSpPr>
            <p:cNvPr id="462" name="Google Shape;462;p52"/>
            <p:cNvCxnSpPr/>
            <p:nvPr/>
          </p:nvCxnSpPr>
          <p:spPr>
            <a:xfrm flipH="1" rot="10800000">
              <a:off x="2118500" y="3965050"/>
              <a:ext cx="2409900" cy="16500"/>
            </a:xfrm>
            <a:prstGeom prst="straightConnector1">
              <a:avLst/>
            </a:prstGeom>
            <a:noFill/>
            <a:ln cap="flat" cmpd="sng" w="9525">
              <a:solidFill>
                <a:schemeClr val="lt1"/>
              </a:solidFill>
              <a:prstDash val="solid"/>
              <a:round/>
              <a:headEnd len="med" w="med" type="none"/>
              <a:tailEnd len="med" w="med" type="none"/>
            </a:ln>
          </p:spPr>
        </p:cxnSp>
        <p:cxnSp>
          <p:nvCxnSpPr>
            <p:cNvPr id="463" name="Google Shape;463;p52"/>
            <p:cNvCxnSpPr/>
            <p:nvPr/>
          </p:nvCxnSpPr>
          <p:spPr>
            <a:xfrm flipH="1" rot="10800000">
              <a:off x="5118051" y="3171164"/>
              <a:ext cx="1732200" cy="12300"/>
            </a:xfrm>
            <a:prstGeom prst="straightConnector1">
              <a:avLst/>
            </a:prstGeom>
            <a:noFill/>
            <a:ln cap="flat" cmpd="sng" w="9525">
              <a:solidFill>
                <a:schemeClr val="lt1"/>
              </a:solidFill>
              <a:prstDash val="solid"/>
              <a:round/>
              <a:headEnd len="med" w="med" type="none"/>
              <a:tailEnd len="med" w="med" type="none"/>
            </a:ln>
          </p:spPr>
        </p:cxnSp>
      </p:grpSp>
      <p:graphicFrame>
        <p:nvGraphicFramePr>
          <p:cNvPr id="464" name="Google Shape;464;p52"/>
          <p:cNvGraphicFramePr/>
          <p:nvPr/>
        </p:nvGraphicFramePr>
        <p:xfrm>
          <a:off x="0" y="4762500"/>
          <a:ext cx="3000000" cy="3000000"/>
        </p:xfrm>
        <a:graphic>
          <a:graphicData uri="http://schemas.openxmlformats.org/drawingml/2006/table">
            <a:tbl>
              <a:tblPr>
                <a:noFill/>
                <a:tableStyleId>{61B82AC4-376E-465C-BBDE-F26C6F857DB5}</a:tableStyleId>
              </a:tblPr>
              <a:tblGrid>
                <a:gridCol w="1828800"/>
                <a:gridCol w="1828800"/>
                <a:gridCol w="1828800"/>
                <a:gridCol w="1828800"/>
                <a:gridCol w="1828800"/>
              </a:tblGrid>
              <a:tr h="381000">
                <a:tc>
                  <a:txBody>
                    <a:bodyPr/>
                    <a:lstStyle/>
                    <a:p>
                      <a:pPr indent="0" lvl="0" marL="0" rtl="0" algn="l">
                        <a:spcBef>
                          <a:spcPts val="0"/>
                        </a:spcBef>
                        <a:spcAft>
                          <a:spcPts val="0"/>
                        </a:spcAft>
                        <a:buNone/>
                      </a:pPr>
                      <a:r>
                        <a:rPr lang="en">
                          <a:latin typeface="Source Sans Pro"/>
                          <a:ea typeface="Source Sans Pro"/>
                          <a:cs typeface="Source Sans Pro"/>
                          <a:sym typeface="Source Sans Pro"/>
                        </a:rPr>
                        <a:t>Home Screen</a:t>
                      </a:r>
                      <a:endParaRPr>
                        <a:latin typeface="Source Sans Pro"/>
                        <a:ea typeface="Source Sans Pro"/>
                        <a:cs typeface="Source Sans Pro"/>
                        <a:sym typeface="Source Sans Pro"/>
                      </a:endParaRPr>
                    </a:p>
                  </a:txBody>
                  <a:tcPr marT="91425" marB="91425" marR="91425" marL="91425">
                    <a:solidFill>
                      <a:schemeClr val="accent6"/>
                    </a:solidFill>
                  </a:tcPr>
                </a:tc>
                <a:tc>
                  <a:txBody>
                    <a:bodyPr/>
                    <a:lstStyle/>
                    <a:p>
                      <a:pPr indent="0" lvl="0" marL="0" rtl="0" algn="l">
                        <a:spcBef>
                          <a:spcPts val="0"/>
                        </a:spcBef>
                        <a:spcAft>
                          <a:spcPts val="0"/>
                        </a:spcAft>
                        <a:buNone/>
                      </a:pPr>
                      <a:r>
                        <a:rPr lang="en">
                          <a:latin typeface="Source Sans Pro"/>
                          <a:ea typeface="Source Sans Pro"/>
                          <a:cs typeface="Source Sans Pro"/>
                          <a:sym typeface="Source Sans Pro"/>
                        </a:rPr>
                        <a:t>Personalization</a:t>
                      </a:r>
                      <a:endParaRPr>
                        <a:latin typeface="Source Sans Pro"/>
                        <a:ea typeface="Source Sans Pro"/>
                        <a:cs typeface="Source Sans Pro"/>
                        <a:sym typeface="Source Sans Pro"/>
                      </a:endParaRPr>
                    </a:p>
                  </a:txBody>
                  <a:tcPr marT="91425" marB="91425" marR="91425" marL="91425">
                    <a:solidFill>
                      <a:srgbClr val="C2C2C2"/>
                    </a:solidFill>
                  </a:tcPr>
                </a:tc>
                <a:tc>
                  <a:txBody>
                    <a:bodyPr/>
                    <a:lstStyle/>
                    <a:p>
                      <a:pPr indent="0" lvl="0" marL="0" rtl="0" algn="l">
                        <a:spcBef>
                          <a:spcPts val="0"/>
                        </a:spcBef>
                        <a:spcAft>
                          <a:spcPts val="0"/>
                        </a:spcAft>
                        <a:buNone/>
                      </a:pPr>
                      <a:r>
                        <a:rPr lang="en">
                          <a:latin typeface="Source Sans Pro"/>
                          <a:ea typeface="Source Sans Pro"/>
                          <a:cs typeface="Source Sans Pro"/>
                          <a:sym typeface="Source Sans Pro"/>
                        </a:rPr>
                        <a:t>Rewards</a:t>
                      </a:r>
                      <a:endParaRPr>
                        <a:latin typeface="Source Sans Pro"/>
                        <a:ea typeface="Source Sans Pro"/>
                        <a:cs typeface="Source Sans Pro"/>
                        <a:sym typeface="Source Sans Pro"/>
                      </a:endParaRPr>
                    </a:p>
                  </a:txBody>
                  <a:tcPr marT="91425" marB="91425" marR="91425" marL="91425">
                    <a:solidFill>
                      <a:srgbClr val="C2C2C2"/>
                    </a:solidFill>
                  </a:tcPr>
                </a:tc>
                <a:tc>
                  <a:txBody>
                    <a:bodyPr/>
                    <a:lstStyle/>
                    <a:p>
                      <a:pPr indent="0" lvl="0" marL="0" rtl="0" algn="l">
                        <a:spcBef>
                          <a:spcPts val="0"/>
                        </a:spcBef>
                        <a:spcAft>
                          <a:spcPts val="0"/>
                        </a:spcAft>
                        <a:buNone/>
                      </a:pPr>
                      <a:r>
                        <a:rPr lang="en">
                          <a:latin typeface="Source Sans Pro"/>
                          <a:ea typeface="Source Sans Pro"/>
                          <a:cs typeface="Source Sans Pro"/>
                          <a:sym typeface="Source Sans Pro"/>
                        </a:rPr>
                        <a:t>Do Not Disturb</a:t>
                      </a:r>
                      <a:endParaRPr>
                        <a:latin typeface="Source Sans Pro"/>
                        <a:ea typeface="Source Sans Pro"/>
                        <a:cs typeface="Source Sans Pro"/>
                        <a:sym typeface="Source Sans Pro"/>
                      </a:endParaRPr>
                    </a:p>
                  </a:txBody>
                  <a:tcPr marT="91425" marB="91425" marR="91425" marL="91425">
                    <a:solidFill>
                      <a:srgbClr val="C2C2C2"/>
                    </a:solidFill>
                  </a:tcPr>
                </a:tc>
                <a:tc>
                  <a:txBody>
                    <a:bodyPr/>
                    <a:lstStyle/>
                    <a:p>
                      <a:pPr indent="0" lvl="0" marL="0" rtl="0" algn="l">
                        <a:spcBef>
                          <a:spcPts val="0"/>
                        </a:spcBef>
                        <a:spcAft>
                          <a:spcPts val="0"/>
                        </a:spcAft>
                        <a:buNone/>
                      </a:pPr>
                      <a:r>
                        <a:rPr lang="en">
                          <a:latin typeface="Source Sans Pro"/>
                          <a:ea typeface="Source Sans Pro"/>
                          <a:cs typeface="Source Sans Pro"/>
                          <a:sym typeface="Source Sans Pro"/>
                        </a:rPr>
                        <a:t>Social </a:t>
                      </a:r>
                      <a:r>
                        <a:rPr lang="en">
                          <a:latin typeface="Source Sans Pro"/>
                          <a:ea typeface="Source Sans Pro"/>
                          <a:cs typeface="Source Sans Pro"/>
                          <a:sym typeface="Source Sans Pro"/>
                        </a:rPr>
                        <a:t>Accountability</a:t>
                      </a:r>
                      <a:endParaRPr>
                        <a:latin typeface="Source Sans Pro"/>
                        <a:ea typeface="Source Sans Pro"/>
                        <a:cs typeface="Source Sans Pro"/>
                        <a:sym typeface="Source Sans Pro"/>
                      </a:endParaRPr>
                    </a:p>
                  </a:txBody>
                  <a:tcPr marT="91425" marB="91425" marR="91425" marL="91425">
                    <a:solidFill>
                      <a:srgbClr val="C2C2C2"/>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81E66"/>
        </a:solidFill>
      </p:bgPr>
    </p:bg>
    <p:spTree>
      <p:nvGrpSpPr>
        <p:cNvPr id="468" name="Shape 468"/>
        <p:cNvGrpSpPr/>
        <p:nvPr/>
      </p:nvGrpSpPr>
      <p:grpSpPr>
        <a:xfrm>
          <a:off x="0" y="0"/>
          <a:ext cx="0" cy="0"/>
          <a:chOff x="0" y="0"/>
          <a:chExt cx="0" cy="0"/>
        </a:xfrm>
      </p:grpSpPr>
      <p:sp>
        <p:nvSpPr>
          <p:cNvPr id="469" name="Google Shape;469;p53"/>
          <p:cNvSpPr txBox="1"/>
          <p:nvPr/>
        </p:nvSpPr>
        <p:spPr>
          <a:xfrm>
            <a:off x="3814550" y="799825"/>
            <a:ext cx="4405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Source Sans Pro"/>
              <a:ea typeface="Source Sans Pro"/>
              <a:cs typeface="Source Sans Pro"/>
              <a:sym typeface="Source Sans Pro"/>
            </a:endParaRPr>
          </a:p>
        </p:txBody>
      </p:sp>
      <p:grpSp>
        <p:nvGrpSpPr>
          <p:cNvPr id="470" name="Google Shape;470;p53"/>
          <p:cNvGrpSpPr/>
          <p:nvPr/>
        </p:nvGrpSpPr>
        <p:grpSpPr>
          <a:xfrm>
            <a:off x="829613" y="152405"/>
            <a:ext cx="7203661" cy="4231927"/>
            <a:chOff x="296207" y="152400"/>
            <a:chExt cx="7809693" cy="4838701"/>
          </a:xfrm>
        </p:grpSpPr>
        <p:pic>
          <p:nvPicPr>
            <p:cNvPr id="471" name="Google Shape;471;p53"/>
            <p:cNvPicPr preferRelativeResize="0"/>
            <p:nvPr/>
          </p:nvPicPr>
          <p:blipFill>
            <a:blip r:embed="rId3">
              <a:alphaModFix/>
            </a:blip>
            <a:stretch>
              <a:fillRect/>
            </a:stretch>
          </p:blipFill>
          <p:spPr>
            <a:xfrm>
              <a:off x="296207" y="152400"/>
              <a:ext cx="2745362" cy="4838701"/>
            </a:xfrm>
            <a:prstGeom prst="rect">
              <a:avLst/>
            </a:prstGeom>
            <a:noFill/>
            <a:ln>
              <a:noFill/>
            </a:ln>
          </p:spPr>
        </p:pic>
        <p:sp>
          <p:nvSpPr>
            <p:cNvPr id="472" name="Google Shape;472;p53"/>
            <p:cNvSpPr/>
            <p:nvPr/>
          </p:nvSpPr>
          <p:spPr>
            <a:xfrm>
              <a:off x="4230050" y="627700"/>
              <a:ext cx="3574200" cy="61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FFFFF"/>
                  </a:solidFill>
                  <a:latin typeface="Merriweather"/>
                  <a:ea typeface="Merriweather"/>
                  <a:cs typeface="Merriweather"/>
                  <a:sym typeface="Merriweather"/>
                </a:rPr>
                <a:t>Personalization</a:t>
              </a:r>
              <a:endParaRPr sz="3000">
                <a:solidFill>
                  <a:srgbClr val="FFFFFF"/>
                </a:solidFill>
                <a:latin typeface="Merriweather"/>
                <a:ea typeface="Merriweather"/>
                <a:cs typeface="Merriweather"/>
                <a:sym typeface="Merriweather"/>
              </a:endParaRPr>
            </a:p>
          </p:txBody>
        </p:sp>
        <p:sp>
          <p:nvSpPr>
            <p:cNvPr id="473" name="Google Shape;473;p53"/>
            <p:cNvSpPr/>
            <p:nvPr/>
          </p:nvSpPr>
          <p:spPr>
            <a:xfrm>
              <a:off x="3928400" y="4088400"/>
              <a:ext cx="4177500" cy="687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FFFFFF"/>
                  </a:solidFill>
                  <a:latin typeface="Source Sans Pro"/>
                  <a:ea typeface="Source Sans Pro"/>
                  <a:cs typeface="Source Sans Pro"/>
                  <a:sym typeface="Source Sans Pro"/>
                </a:rPr>
                <a:t>Ex: As you use the app, it more accurately determines your productive hours and encourages you to study during that time frame.</a:t>
              </a:r>
              <a:endParaRPr sz="1200">
                <a:solidFill>
                  <a:srgbClr val="FFFFFF"/>
                </a:solidFill>
                <a:latin typeface="Source Sans Pro"/>
                <a:ea typeface="Source Sans Pro"/>
                <a:cs typeface="Source Sans Pro"/>
                <a:sym typeface="Source Sans Pro"/>
              </a:endParaRPr>
            </a:p>
          </p:txBody>
        </p:sp>
        <p:sp>
          <p:nvSpPr>
            <p:cNvPr id="474" name="Google Shape;474;p53"/>
            <p:cNvSpPr/>
            <p:nvPr/>
          </p:nvSpPr>
          <p:spPr>
            <a:xfrm>
              <a:off x="3928400" y="1397050"/>
              <a:ext cx="4177500" cy="2464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700">
                  <a:solidFill>
                    <a:srgbClr val="FFFFFF"/>
                  </a:solidFill>
                  <a:latin typeface="Source Sans Pro"/>
                  <a:ea typeface="Source Sans Pro"/>
                  <a:cs typeface="Source Sans Pro"/>
                  <a:sym typeface="Source Sans Pro"/>
                </a:rPr>
                <a:t>Productivity features and notifications are tailored to you based on a personality test taken upon download and retaken every couple of months.</a:t>
              </a:r>
              <a:endParaRPr sz="1700">
                <a:solidFill>
                  <a:srgbClr val="FFFFFF"/>
                </a:solidFill>
                <a:latin typeface="Source Sans Pro"/>
                <a:ea typeface="Source Sans Pro"/>
                <a:cs typeface="Source Sans Pro"/>
                <a:sym typeface="Source Sans Pro"/>
              </a:endParaRPr>
            </a:p>
            <a:p>
              <a:pPr indent="0" lvl="0" marL="0" rtl="0" algn="ctr">
                <a:spcBef>
                  <a:spcPts val="0"/>
                </a:spcBef>
                <a:spcAft>
                  <a:spcPts val="0"/>
                </a:spcAft>
                <a:buNone/>
              </a:pPr>
              <a:r>
                <a:t/>
              </a:r>
              <a:endParaRPr sz="1700">
                <a:solidFill>
                  <a:srgbClr val="FFFFFF"/>
                </a:solidFill>
                <a:latin typeface="Source Sans Pro"/>
                <a:ea typeface="Source Sans Pro"/>
                <a:cs typeface="Source Sans Pro"/>
                <a:sym typeface="Source Sans Pro"/>
              </a:endParaRPr>
            </a:p>
            <a:p>
              <a:pPr indent="0" lvl="0" marL="0" rtl="0" algn="ctr">
                <a:spcBef>
                  <a:spcPts val="0"/>
                </a:spcBef>
                <a:spcAft>
                  <a:spcPts val="0"/>
                </a:spcAft>
                <a:buNone/>
              </a:pPr>
              <a:r>
                <a:rPr lang="en" sz="1700">
                  <a:solidFill>
                    <a:srgbClr val="FFFFFF"/>
                  </a:solidFill>
                  <a:latin typeface="Source Sans Pro"/>
                  <a:ea typeface="Source Sans Pro"/>
                  <a:cs typeface="Source Sans Pro"/>
                  <a:sym typeface="Source Sans Pro"/>
                </a:rPr>
                <a:t>The app intuitively adapts based on your perceived behavior and personality.</a:t>
              </a:r>
              <a:endParaRPr sz="1700">
                <a:solidFill>
                  <a:srgbClr val="FFFFFF"/>
                </a:solidFill>
                <a:latin typeface="Source Sans Pro"/>
                <a:ea typeface="Source Sans Pro"/>
                <a:cs typeface="Source Sans Pro"/>
                <a:sym typeface="Source Sans Pro"/>
              </a:endParaRPr>
            </a:p>
          </p:txBody>
        </p:sp>
      </p:grpSp>
      <p:cxnSp>
        <p:nvCxnSpPr>
          <p:cNvPr id="475" name="Google Shape;475;p53"/>
          <p:cNvCxnSpPr/>
          <p:nvPr/>
        </p:nvCxnSpPr>
        <p:spPr>
          <a:xfrm rot="10800000">
            <a:off x="2190325" y="3027400"/>
            <a:ext cx="2240400" cy="700200"/>
          </a:xfrm>
          <a:prstGeom prst="straightConnector1">
            <a:avLst/>
          </a:prstGeom>
          <a:noFill/>
          <a:ln cap="flat" cmpd="sng" w="19050">
            <a:solidFill>
              <a:srgbClr val="FFFFFF"/>
            </a:solidFill>
            <a:prstDash val="solid"/>
            <a:round/>
            <a:headEnd len="med" w="med" type="none"/>
            <a:tailEnd len="med" w="med" type="none"/>
          </a:ln>
        </p:spPr>
      </p:cxnSp>
      <p:graphicFrame>
        <p:nvGraphicFramePr>
          <p:cNvPr id="476" name="Google Shape;476;p53"/>
          <p:cNvGraphicFramePr/>
          <p:nvPr/>
        </p:nvGraphicFramePr>
        <p:xfrm>
          <a:off x="0" y="4762500"/>
          <a:ext cx="3000000" cy="3000000"/>
        </p:xfrm>
        <a:graphic>
          <a:graphicData uri="http://schemas.openxmlformats.org/drawingml/2006/table">
            <a:tbl>
              <a:tblPr>
                <a:noFill/>
                <a:tableStyleId>{61B82AC4-376E-465C-BBDE-F26C6F857DB5}</a:tableStyleId>
              </a:tblPr>
              <a:tblGrid>
                <a:gridCol w="1828800"/>
                <a:gridCol w="1828800"/>
                <a:gridCol w="1828800"/>
                <a:gridCol w="1828800"/>
                <a:gridCol w="1828800"/>
              </a:tblGrid>
              <a:tr h="381000">
                <a:tc>
                  <a:txBody>
                    <a:bodyPr/>
                    <a:lstStyle/>
                    <a:p>
                      <a:pPr indent="0" lvl="0" marL="0" rtl="0" algn="l">
                        <a:spcBef>
                          <a:spcPts val="0"/>
                        </a:spcBef>
                        <a:spcAft>
                          <a:spcPts val="0"/>
                        </a:spcAft>
                        <a:buNone/>
                      </a:pPr>
                      <a:r>
                        <a:rPr lang="en">
                          <a:latin typeface="Source Sans Pro"/>
                          <a:ea typeface="Source Sans Pro"/>
                          <a:cs typeface="Source Sans Pro"/>
                          <a:sym typeface="Source Sans Pro"/>
                        </a:rPr>
                        <a:t>Home Screen</a:t>
                      </a:r>
                      <a:endParaRPr>
                        <a:latin typeface="Source Sans Pro"/>
                        <a:ea typeface="Source Sans Pro"/>
                        <a:cs typeface="Source Sans Pro"/>
                        <a:sym typeface="Source Sans Pro"/>
                      </a:endParaRPr>
                    </a:p>
                  </a:txBody>
                  <a:tcPr marT="91425" marB="91425" marR="91425" marL="91425">
                    <a:solidFill>
                      <a:srgbClr val="C2C2C2"/>
                    </a:solidFill>
                  </a:tcPr>
                </a:tc>
                <a:tc>
                  <a:txBody>
                    <a:bodyPr/>
                    <a:lstStyle/>
                    <a:p>
                      <a:pPr indent="0" lvl="0" marL="0" rtl="0" algn="l">
                        <a:spcBef>
                          <a:spcPts val="0"/>
                        </a:spcBef>
                        <a:spcAft>
                          <a:spcPts val="0"/>
                        </a:spcAft>
                        <a:buNone/>
                      </a:pPr>
                      <a:r>
                        <a:rPr lang="en">
                          <a:latin typeface="Source Sans Pro"/>
                          <a:ea typeface="Source Sans Pro"/>
                          <a:cs typeface="Source Sans Pro"/>
                          <a:sym typeface="Source Sans Pro"/>
                        </a:rPr>
                        <a:t>Personalization</a:t>
                      </a:r>
                      <a:endParaRPr>
                        <a:latin typeface="Source Sans Pro"/>
                        <a:ea typeface="Source Sans Pro"/>
                        <a:cs typeface="Source Sans Pro"/>
                        <a:sym typeface="Source Sans Pro"/>
                      </a:endParaRPr>
                    </a:p>
                  </a:txBody>
                  <a:tcPr marT="91425" marB="91425" marR="91425" marL="91425">
                    <a:solidFill>
                      <a:schemeClr val="accent2"/>
                    </a:solidFill>
                  </a:tcPr>
                </a:tc>
                <a:tc>
                  <a:txBody>
                    <a:bodyPr/>
                    <a:lstStyle/>
                    <a:p>
                      <a:pPr indent="0" lvl="0" marL="0" rtl="0" algn="l">
                        <a:spcBef>
                          <a:spcPts val="0"/>
                        </a:spcBef>
                        <a:spcAft>
                          <a:spcPts val="0"/>
                        </a:spcAft>
                        <a:buNone/>
                      </a:pPr>
                      <a:r>
                        <a:rPr lang="en">
                          <a:latin typeface="Source Sans Pro"/>
                          <a:ea typeface="Source Sans Pro"/>
                          <a:cs typeface="Source Sans Pro"/>
                          <a:sym typeface="Source Sans Pro"/>
                        </a:rPr>
                        <a:t>Rewards</a:t>
                      </a:r>
                      <a:endParaRPr>
                        <a:latin typeface="Source Sans Pro"/>
                        <a:ea typeface="Source Sans Pro"/>
                        <a:cs typeface="Source Sans Pro"/>
                        <a:sym typeface="Source Sans Pro"/>
                      </a:endParaRPr>
                    </a:p>
                  </a:txBody>
                  <a:tcPr marT="91425" marB="91425" marR="91425" marL="91425">
                    <a:solidFill>
                      <a:srgbClr val="C2C2C2"/>
                    </a:solidFill>
                  </a:tcPr>
                </a:tc>
                <a:tc>
                  <a:txBody>
                    <a:bodyPr/>
                    <a:lstStyle/>
                    <a:p>
                      <a:pPr indent="0" lvl="0" marL="0" rtl="0" algn="l">
                        <a:spcBef>
                          <a:spcPts val="0"/>
                        </a:spcBef>
                        <a:spcAft>
                          <a:spcPts val="0"/>
                        </a:spcAft>
                        <a:buNone/>
                      </a:pPr>
                      <a:r>
                        <a:rPr lang="en">
                          <a:latin typeface="Source Sans Pro"/>
                          <a:ea typeface="Source Sans Pro"/>
                          <a:cs typeface="Source Sans Pro"/>
                          <a:sym typeface="Source Sans Pro"/>
                        </a:rPr>
                        <a:t>Do Not Disturb</a:t>
                      </a:r>
                      <a:endParaRPr>
                        <a:latin typeface="Source Sans Pro"/>
                        <a:ea typeface="Source Sans Pro"/>
                        <a:cs typeface="Source Sans Pro"/>
                        <a:sym typeface="Source Sans Pro"/>
                      </a:endParaRPr>
                    </a:p>
                  </a:txBody>
                  <a:tcPr marT="91425" marB="91425" marR="91425" marL="91425">
                    <a:solidFill>
                      <a:srgbClr val="C2C2C2"/>
                    </a:solidFill>
                  </a:tcPr>
                </a:tc>
                <a:tc>
                  <a:txBody>
                    <a:bodyPr/>
                    <a:lstStyle/>
                    <a:p>
                      <a:pPr indent="0" lvl="0" marL="0" rtl="0" algn="l">
                        <a:spcBef>
                          <a:spcPts val="0"/>
                        </a:spcBef>
                        <a:spcAft>
                          <a:spcPts val="0"/>
                        </a:spcAft>
                        <a:buNone/>
                      </a:pPr>
                      <a:r>
                        <a:rPr lang="en">
                          <a:latin typeface="Source Sans Pro"/>
                          <a:ea typeface="Source Sans Pro"/>
                          <a:cs typeface="Source Sans Pro"/>
                          <a:sym typeface="Source Sans Pro"/>
                        </a:rPr>
                        <a:t>Social Accountability</a:t>
                      </a:r>
                      <a:endParaRPr>
                        <a:latin typeface="Source Sans Pro"/>
                        <a:ea typeface="Source Sans Pro"/>
                        <a:cs typeface="Source Sans Pro"/>
                        <a:sym typeface="Source Sans Pro"/>
                      </a:endParaRPr>
                    </a:p>
                  </a:txBody>
                  <a:tcPr marT="91425" marB="91425" marR="91425" marL="91425">
                    <a:solidFill>
                      <a:srgbClr val="C2C2C2"/>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81E66"/>
        </a:solidFill>
      </p:bgPr>
    </p:bg>
    <p:spTree>
      <p:nvGrpSpPr>
        <p:cNvPr id="480" name="Shape 480"/>
        <p:cNvGrpSpPr/>
        <p:nvPr/>
      </p:nvGrpSpPr>
      <p:grpSpPr>
        <a:xfrm>
          <a:off x="0" y="0"/>
          <a:ext cx="0" cy="0"/>
          <a:chOff x="0" y="0"/>
          <a:chExt cx="0" cy="0"/>
        </a:xfrm>
      </p:grpSpPr>
      <p:sp>
        <p:nvSpPr>
          <p:cNvPr id="481" name="Google Shape;481;p54"/>
          <p:cNvSpPr txBox="1"/>
          <p:nvPr/>
        </p:nvSpPr>
        <p:spPr>
          <a:xfrm>
            <a:off x="3814550" y="799825"/>
            <a:ext cx="4405200" cy="89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Source Sans Pro"/>
              <a:ea typeface="Source Sans Pro"/>
              <a:cs typeface="Source Sans Pro"/>
              <a:sym typeface="Source Sans Pro"/>
            </a:endParaRPr>
          </a:p>
        </p:txBody>
      </p:sp>
      <p:sp>
        <p:nvSpPr>
          <p:cNvPr id="482" name="Google Shape;482;p54"/>
          <p:cNvSpPr/>
          <p:nvPr/>
        </p:nvSpPr>
        <p:spPr>
          <a:xfrm>
            <a:off x="1299400" y="799825"/>
            <a:ext cx="2870100" cy="61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800">
                <a:solidFill>
                  <a:srgbClr val="FFFFFF"/>
                </a:solidFill>
                <a:latin typeface="Merriweather"/>
                <a:ea typeface="Merriweather"/>
                <a:cs typeface="Merriweather"/>
                <a:sym typeface="Merriweather"/>
              </a:rPr>
              <a:t>Rewards</a:t>
            </a:r>
            <a:endParaRPr sz="3800">
              <a:solidFill>
                <a:srgbClr val="FFFFFF"/>
              </a:solidFill>
              <a:latin typeface="Merriweather"/>
              <a:ea typeface="Merriweather"/>
              <a:cs typeface="Merriweather"/>
              <a:sym typeface="Merriweather"/>
            </a:endParaRPr>
          </a:p>
        </p:txBody>
      </p:sp>
      <p:sp>
        <p:nvSpPr>
          <p:cNvPr id="483" name="Google Shape;483;p54"/>
          <p:cNvSpPr/>
          <p:nvPr/>
        </p:nvSpPr>
        <p:spPr>
          <a:xfrm>
            <a:off x="1327000" y="1534300"/>
            <a:ext cx="2814900" cy="2464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Source Sans Pro"/>
                <a:ea typeface="Source Sans Pro"/>
                <a:cs typeface="Source Sans Pro"/>
                <a:sym typeface="Source Sans Pro"/>
              </a:rPr>
              <a:t>Time spent using the app is converted into points that you can use to earn out-of-app rewards!</a:t>
            </a:r>
            <a:endParaRPr sz="1800">
              <a:solidFill>
                <a:srgbClr val="FFFFFF"/>
              </a:solidFill>
              <a:latin typeface="Source Sans Pro"/>
              <a:ea typeface="Source Sans Pro"/>
              <a:cs typeface="Source Sans Pro"/>
              <a:sym typeface="Source Sans Pro"/>
            </a:endParaRPr>
          </a:p>
        </p:txBody>
      </p:sp>
      <p:graphicFrame>
        <p:nvGraphicFramePr>
          <p:cNvPr id="484" name="Google Shape;484;p54"/>
          <p:cNvGraphicFramePr/>
          <p:nvPr/>
        </p:nvGraphicFramePr>
        <p:xfrm>
          <a:off x="0" y="4762500"/>
          <a:ext cx="3000000" cy="3000000"/>
        </p:xfrm>
        <a:graphic>
          <a:graphicData uri="http://schemas.openxmlformats.org/drawingml/2006/table">
            <a:tbl>
              <a:tblPr>
                <a:noFill/>
                <a:tableStyleId>{61B82AC4-376E-465C-BBDE-F26C6F857DB5}</a:tableStyleId>
              </a:tblPr>
              <a:tblGrid>
                <a:gridCol w="1828800"/>
                <a:gridCol w="1828800"/>
                <a:gridCol w="1828800"/>
                <a:gridCol w="1828800"/>
                <a:gridCol w="1828800"/>
              </a:tblGrid>
              <a:tr h="381000">
                <a:tc>
                  <a:txBody>
                    <a:bodyPr/>
                    <a:lstStyle/>
                    <a:p>
                      <a:pPr indent="0" lvl="0" marL="0" rtl="0" algn="l">
                        <a:spcBef>
                          <a:spcPts val="0"/>
                        </a:spcBef>
                        <a:spcAft>
                          <a:spcPts val="0"/>
                        </a:spcAft>
                        <a:buNone/>
                      </a:pPr>
                      <a:r>
                        <a:rPr lang="en">
                          <a:latin typeface="Source Sans Pro"/>
                          <a:ea typeface="Source Sans Pro"/>
                          <a:cs typeface="Source Sans Pro"/>
                          <a:sym typeface="Source Sans Pro"/>
                        </a:rPr>
                        <a:t>Home Screen</a:t>
                      </a:r>
                      <a:endParaRPr>
                        <a:latin typeface="Source Sans Pro"/>
                        <a:ea typeface="Source Sans Pro"/>
                        <a:cs typeface="Source Sans Pro"/>
                        <a:sym typeface="Source Sans Pro"/>
                      </a:endParaRPr>
                    </a:p>
                  </a:txBody>
                  <a:tcPr marT="91425" marB="91425" marR="91425" marL="91425">
                    <a:solidFill>
                      <a:srgbClr val="C2C2C2"/>
                    </a:solidFill>
                  </a:tcPr>
                </a:tc>
                <a:tc>
                  <a:txBody>
                    <a:bodyPr/>
                    <a:lstStyle/>
                    <a:p>
                      <a:pPr indent="0" lvl="0" marL="0" rtl="0" algn="l">
                        <a:spcBef>
                          <a:spcPts val="0"/>
                        </a:spcBef>
                        <a:spcAft>
                          <a:spcPts val="0"/>
                        </a:spcAft>
                        <a:buNone/>
                      </a:pPr>
                      <a:r>
                        <a:rPr lang="en">
                          <a:latin typeface="Source Sans Pro"/>
                          <a:ea typeface="Source Sans Pro"/>
                          <a:cs typeface="Source Sans Pro"/>
                          <a:sym typeface="Source Sans Pro"/>
                        </a:rPr>
                        <a:t>Personalization</a:t>
                      </a:r>
                      <a:endParaRPr>
                        <a:latin typeface="Source Sans Pro"/>
                        <a:ea typeface="Source Sans Pro"/>
                        <a:cs typeface="Source Sans Pro"/>
                        <a:sym typeface="Source Sans Pro"/>
                      </a:endParaRPr>
                    </a:p>
                  </a:txBody>
                  <a:tcPr marT="91425" marB="91425" marR="91425" marL="91425">
                    <a:solidFill>
                      <a:srgbClr val="C2C2C2"/>
                    </a:solidFill>
                  </a:tcPr>
                </a:tc>
                <a:tc>
                  <a:txBody>
                    <a:bodyPr/>
                    <a:lstStyle/>
                    <a:p>
                      <a:pPr indent="0" lvl="0" marL="0" rtl="0" algn="l">
                        <a:spcBef>
                          <a:spcPts val="0"/>
                        </a:spcBef>
                        <a:spcAft>
                          <a:spcPts val="0"/>
                        </a:spcAft>
                        <a:buNone/>
                      </a:pPr>
                      <a:r>
                        <a:rPr lang="en">
                          <a:latin typeface="Source Sans Pro"/>
                          <a:ea typeface="Source Sans Pro"/>
                          <a:cs typeface="Source Sans Pro"/>
                          <a:sym typeface="Source Sans Pro"/>
                        </a:rPr>
                        <a:t>Rewards</a:t>
                      </a:r>
                      <a:endParaRPr>
                        <a:latin typeface="Source Sans Pro"/>
                        <a:ea typeface="Source Sans Pro"/>
                        <a:cs typeface="Source Sans Pro"/>
                        <a:sym typeface="Source Sans Pro"/>
                      </a:endParaRPr>
                    </a:p>
                  </a:txBody>
                  <a:tcPr marT="91425" marB="91425" marR="91425" marL="91425">
                    <a:solidFill>
                      <a:schemeClr val="accent2"/>
                    </a:solidFill>
                  </a:tcPr>
                </a:tc>
                <a:tc>
                  <a:txBody>
                    <a:bodyPr/>
                    <a:lstStyle/>
                    <a:p>
                      <a:pPr indent="0" lvl="0" marL="0" rtl="0" algn="l">
                        <a:spcBef>
                          <a:spcPts val="0"/>
                        </a:spcBef>
                        <a:spcAft>
                          <a:spcPts val="0"/>
                        </a:spcAft>
                        <a:buNone/>
                      </a:pPr>
                      <a:r>
                        <a:rPr lang="en">
                          <a:latin typeface="Source Sans Pro"/>
                          <a:ea typeface="Source Sans Pro"/>
                          <a:cs typeface="Source Sans Pro"/>
                          <a:sym typeface="Source Sans Pro"/>
                        </a:rPr>
                        <a:t>Do Not Disturb</a:t>
                      </a:r>
                      <a:endParaRPr>
                        <a:latin typeface="Source Sans Pro"/>
                        <a:ea typeface="Source Sans Pro"/>
                        <a:cs typeface="Source Sans Pro"/>
                        <a:sym typeface="Source Sans Pro"/>
                      </a:endParaRPr>
                    </a:p>
                  </a:txBody>
                  <a:tcPr marT="91425" marB="91425" marR="91425" marL="91425">
                    <a:solidFill>
                      <a:srgbClr val="C2C2C2"/>
                    </a:solidFill>
                  </a:tcPr>
                </a:tc>
                <a:tc>
                  <a:txBody>
                    <a:bodyPr/>
                    <a:lstStyle/>
                    <a:p>
                      <a:pPr indent="0" lvl="0" marL="0" rtl="0" algn="l">
                        <a:spcBef>
                          <a:spcPts val="0"/>
                        </a:spcBef>
                        <a:spcAft>
                          <a:spcPts val="0"/>
                        </a:spcAft>
                        <a:buNone/>
                      </a:pPr>
                      <a:r>
                        <a:rPr lang="en">
                          <a:latin typeface="Source Sans Pro"/>
                          <a:ea typeface="Source Sans Pro"/>
                          <a:cs typeface="Source Sans Pro"/>
                          <a:sym typeface="Source Sans Pro"/>
                        </a:rPr>
                        <a:t>Social Accountability</a:t>
                      </a:r>
                      <a:endParaRPr>
                        <a:latin typeface="Source Sans Pro"/>
                        <a:ea typeface="Source Sans Pro"/>
                        <a:cs typeface="Source Sans Pro"/>
                        <a:sym typeface="Source Sans Pro"/>
                      </a:endParaRPr>
                    </a:p>
                  </a:txBody>
                  <a:tcPr marT="91425" marB="91425" marR="91425" marL="91425">
                    <a:solidFill>
                      <a:srgbClr val="C2C2C2"/>
                    </a:solidFill>
                  </a:tcPr>
                </a:tc>
              </a:tr>
            </a:tbl>
          </a:graphicData>
        </a:graphic>
      </p:graphicFrame>
      <p:pic>
        <p:nvPicPr>
          <p:cNvPr id="485" name="Google Shape;485;p54"/>
          <p:cNvPicPr preferRelativeResize="0"/>
          <p:nvPr/>
        </p:nvPicPr>
        <p:blipFill>
          <a:blip r:embed="rId3">
            <a:alphaModFix/>
          </a:blip>
          <a:stretch>
            <a:fillRect/>
          </a:stretch>
        </p:blipFill>
        <p:spPr>
          <a:xfrm>
            <a:off x="5486400" y="227675"/>
            <a:ext cx="2240956" cy="4231926"/>
          </a:xfrm>
          <a:prstGeom prst="rect">
            <a:avLst/>
          </a:prstGeom>
          <a:noFill/>
          <a:ln>
            <a:noFill/>
          </a:ln>
        </p:spPr>
      </p:pic>
      <p:sp>
        <p:nvSpPr>
          <p:cNvPr id="486" name="Google Shape;486;p54"/>
          <p:cNvSpPr/>
          <p:nvPr/>
        </p:nvSpPr>
        <p:spPr>
          <a:xfrm>
            <a:off x="807848" y="2988005"/>
            <a:ext cx="3853200" cy="60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FFFFFF"/>
                </a:solidFill>
                <a:latin typeface="Source Sans Pro"/>
                <a:ea typeface="Source Sans Pro"/>
                <a:cs typeface="Source Sans Pro"/>
                <a:sym typeface="Source Sans Pro"/>
              </a:rPr>
              <a:t>Rewards include food or drinks, coupons for textbooks or events, or even localized specials related to local businesses or universities.</a:t>
            </a:r>
            <a:endParaRPr sz="1200">
              <a:solidFill>
                <a:srgbClr val="FFFFFF"/>
              </a:solidFill>
              <a:latin typeface="Source Sans Pro"/>
              <a:ea typeface="Source Sans Pro"/>
              <a:cs typeface="Source Sans Pro"/>
              <a:sym typeface="Source Sans Pro"/>
            </a:endParaRPr>
          </a:p>
        </p:txBody>
      </p:sp>
      <p:cxnSp>
        <p:nvCxnSpPr>
          <p:cNvPr id="487" name="Google Shape;487;p54"/>
          <p:cNvCxnSpPr/>
          <p:nvPr/>
        </p:nvCxnSpPr>
        <p:spPr>
          <a:xfrm flipH="1">
            <a:off x="4280375" y="3005200"/>
            <a:ext cx="1489200" cy="293400"/>
          </a:xfrm>
          <a:prstGeom prst="straightConnector1">
            <a:avLst/>
          </a:prstGeom>
          <a:noFill/>
          <a:ln cap="flat" cmpd="sng" w="19050">
            <a:solidFill>
              <a:srgbClr val="FFFFFF"/>
            </a:solidFill>
            <a:prstDash val="solid"/>
            <a:round/>
            <a:headEnd len="med" w="med" type="none"/>
            <a:tailEnd len="med" w="med" type="non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81E66"/>
        </a:solidFill>
      </p:bgPr>
    </p:bg>
    <p:spTree>
      <p:nvGrpSpPr>
        <p:cNvPr id="491" name="Shape 491"/>
        <p:cNvGrpSpPr/>
        <p:nvPr/>
      </p:nvGrpSpPr>
      <p:grpSpPr>
        <a:xfrm>
          <a:off x="0" y="0"/>
          <a:ext cx="0" cy="0"/>
          <a:chOff x="0" y="0"/>
          <a:chExt cx="0" cy="0"/>
        </a:xfrm>
      </p:grpSpPr>
      <p:sp>
        <p:nvSpPr>
          <p:cNvPr id="492" name="Google Shape;492;p55"/>
          <p:cNvSpPr txBox="1"/>
          <p:nvPr>
            <p:ph type="title"/>
          </p:nvPr>
        </p:nvSpPr>
        <p:spPr>
          <a:xfrm>
            <a:off x="3485175" y="519650"/>
            <a:ext cx="4721400" cy="832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lt1"/>
                </a:solidFill>
              </a:rPr>
              <a:t>Do Not Disturb</a:t>
            </a:r>
            <a:endParaRPr>
              <a:solidFill>
                <a:schemeClr val="lt1"/>
              </a:solidFill>
            </a:endParaRPr>
          </a:p>
        </p:txBody>
      </p:sp>
      <p:sp>
        <p:nvSpPr>
          <p:cNvPr id="493" name="Google Shape;493;p55"/>
          <p:cNvSpPr/>
          <p:nvPr/>
        </p:nvSpPr>
        <p:spPr>
          <a:xfrm>
            <a:off x="539400" y="3255625"/>
            <a:ext cx="3236400" cy="1047300"/>
          </a:xfrm>
          <a:prstGeom prst="rect">
            <a:avLst/>
          </a:prstGeom>
          <a:solidFill>
            <a:srgbClr val="181E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94" name="Google Shape;494;p55"/>
          <p:cNvPicPr preferRelativeResize="0"/>
          <p:nvPr/>
        </p:nvPicPr>
        <p:blipFill>
          <a:blip r:embed="rId3">
            <a:alphaModFix/>
          </a:blip>
          <a:stretch>
            <a:fillRect/>
          </a:stretch>
        </p:blipFill>
        <p:spPr>
          <a:xfrm>
            <a:off x="539400" y="336262"/>
            <a:ext cx="2197075" cy="4143476"/>
          </a:xfrm>
          <a:prstGeom prst="rect">
            <a:avLst/>
          </a:prstGeom>
          <a:noFill/>
          <a:ln>
            <a:noFill/>
          </a:ln>
        </p:spPr>
      </p:pic>
      <p:sp>
        <p:nvSpPr>
          <p:cNvPr id="495" name="Google Shape;495;p55"/>
          <p:cNvSpPr txBox="1"/>
          <p:nvPr/>
        </p:nvSpPr>
        <p:spPr>
          <a:xfrm>
            <a:off x="3220725" y="1609213"/>
            <a:ext cx="5250300" cy="2693700"/>
          </a:xfrm>
          <a:prstGeom prst="rect">
            <a:avLst/>
          </a:prstGeom>
          <a:noFill/>
          <a:ln>
            <a:noFill/>
          </a:ln>
        </p:spPr>
        <p:txBody>
          <a:bodyPr anchorCtr="0" anchor="t" bIns="91425" lIns="91425" spcFirstLastPara="1" rIns="91425" wrap="square" tIns="91425">
            <a:spAutoFit/>
          </a:bodyPr>
          <a:lstStyle/>
          <a:p>
            <a:pPr indent="-323850" lvl="0" marL="457200" rtl="0" algn="l">
              <a:lnSpc>
                <a:spcPct val="115000"/>
              </a:lnSpc>
              <a:spcBef>
                <a:spcPts val="1200"/>
              </a:spcBef>
              <a:spcAft>
                <a:spcPts val="0"/>
              </a:spcAft>
              <a:buClr>
                <a:schemeClr val="lt1"/>
              </a:buClr>
              <a:buSzPts val="1500"/>
              <a:buFont typeface="Source Sans Pro"/>
              <a:buChar char="●"/>
            </a:pPr>
            <a:r>
              <a:rPr lang="en" sz="1500">
                <a:solidFill>
                  <a:schemeClr val="lt1"/>
                </a:solidFill>
                <a:latin typeface="Source Sans Pro"/>
                <a:ea typeface="Source Sans Pro"/>
                <a:cs typeface="Source Sans Pro"/>
                <a:sym typeface="Source Sans Pro"/>
              </a:rPr>
              <a:t>Ability to make a do not disturb for a whole group</a:t>
            </a:r>
            <a:endParaRPr sz="1500">
              <a:solidFill>
                <a:schemeClr val="lt1"/>
              </a:solidFill>
              <a:latin typeface="Source Sans Pro"/>
              <a:ea typeface="Source Sans Pro"/>
              <a:cs typeface="Source Sans Pro"/>
              <a:sym typeface="Source Sans Pro"/>
            </a:endParaRPr>
          </a:p>
          <a:p>
            <a:pPr indent="-323850" lvl="1" marL="914400" rtl="0" algn="l">
              <a:lnSpc>
                <a:spcPct val="115000"/>
              </a:lnSpc>
              <a:spcBef>
                <a:spcPts val="0"/>
              </a:spcBef>
              <a:spcAft>
                <a:spcPts val="0"/>
              </a:spcAft>
              <a:buClr>
                <a:schemeClr val="lt1"/>
              </a:buClr>
              <a:buSzPts val="1500"/>
              <a:buFont typeface="Source Sans Pro"/>
              <a:buChar char="○"/>
            </a:pPr>
            <a:r>
              <a:rPr lang="en" sz="1500">
                <a:solidFill>
                  <a:schemeClr val="lt1"/>
                </a:solidFill>
                <a:latin typeface="Source Sans Pro"/>
                <a:ea typeface="Source Sans Pro"/>
                <a:cs typeface="Source Sans Pro"/>
                <a:sym typeface="Source Sans Pro"/>
              </a:rPr>
              <a:t>Add as many group members as needed</a:t>
            </a:r>
            <a:endParaRPr sz="1500">
              <a:solidFill>
                <a:schemeClr val="lt1"/>
              </a:solidFill>
              <a:latin typeface="Source Sans Pro"/>
              <a:ea typeface="Source Sans Pro"/>
              <a:cs typeface="Source Sans Pro"/>
              <a:sym typeface="Source Sans Pro"/>
            </a:endParaRPr>
          </a:p>
          <a:p>
            <a:pPr indent="-323850" lvl="1" marL="914400" rtl="0" algn="l">
              <a:lnSpc>
                <a:spcPct val="115000"/>
              </a:lnSpc>
              <a:spcBef>
                <a:spcPts val="0"/>
              </a:spcBef>
              <a:spcAft>
                <a:spcPts val="0"/>
              </a:spcAft>
              <a:buClr>
                <a:schemeClr val="lt1"/>
              </a:buClr>
              <a:buSzPts val="1500"/>
              <a:buFont typeface="Source Sans Pro"/>
              <a:buChar char="○"/>
            </a:pPr>
            <a:r>
              <a:rPr lang="en" sz="1500">
                <a:solidFill>
                  <a:schemeClr val="lt1"/>
                </a:solidFill>
                <a:latin typeface="Source Sans Pro"/>
                <a:ea typeface="Source Sans Pro"/>
                <a:cs typeface="Source Sans Pro"/>
                <a:sym typeface="Source Sans Pro"/>
              </a:rPr>
              <a:t>Keep everyone on task</a:t>
            </a:r>
            <a:endParaRPr sz="1500">
              <a:solidFill>
                <a:schemeClr val="lt1"/>
              </a:solidFill>
              <a:latin typeface="Source Sans Pro"/>
              <a:ea typeface="Source Sans Pro"/>
              <a:cs typeface="Source Sans Pro"/>
              <a:sym typeface="Source Sans Pro"/>
            </a:endParaRPr>
          </a:p>
          <a:p>
            <a:pPr indent="-323850" lvl="1" marL="914400" rtl="0" algn="l">
              <a:lnSpc>
                <a:spcPct val="115000"/>
              </a:lnSpc>
              <a:spcBef>
                <a:spcPts val="0"/>
              </a:spcBef>
              <a:spcAft>
                <a:spcPts val="0"/>
              </a:spcAft>
              <a:buClr>
                <a:schemeClr val="lt1"/>
              </a:buClr>
              <a:buSzPts val="1500"/>
              <a:buFont typeface="Source Sans Pro"/>
              <a:buChar char="○"/>
            </a:pPr>
            <a:r>
              <a:rPr lang="en" sz="1500">
                <a:solidFill>
                  <a:schemeClr val="lt1"/>
                </a:solidFill>
                <a:latin typeface="Source Sans Pro"/>
                <a:ea typeface="Source Sans Pro"/>
                <a:cs typeface="Source Sans Pro"/>
                <a:sym typeface="Source Sans Pro"/>
              </a:rPr>
              <a:t>Increase productivity for the whole team</a:t>
            </a:r>
            <a:endParaRPr sz="1500">
              <a:solidFill>
                <a:schemeClr val="lt1"/>
              </a:solidFill>
              <a:latin typeface="Source Sans Pro"/>
              <a:ea typeface="Source Sans Pro"/>
              <a:cs typeface="Source Sans Pro"/>
              <a:sym typeface="Source Sans Pro"/>
            </a:endParaRPr>
          </a:p>
          <a:p>
            <a:pPr indent="-323850" lvl="0" marL="457200" rtl="0" algn="l">
              <a:lnSpc>
                <a:spcPct val="115000"/>
              </a:lnSpc>
              <a:spcBef>
                <a:spcPts val="0"/>
              </a:spcBef>
              <a:spcAft>
                <a:spcPts val="0"/>
              </a:spcAft>
              <a:buClr>
                <a:schemeClr val="lt1"/>
              </a:buClr>
              <a:buSzPts val="1500"/>
              <a:buFont typeface="Source Sans Pro"/>
              <a:buChar char="●"/>
            </a:pPr>
            <a:r>
              <a:rPr lang="en" sz="1500">
                <a:solidFill>
                  <a:schemeClr val="lt1"/>
                </a:solidFill>
                <a:latin typeface="Source Sans Pro"/>
                <a:ea typeface="Source Sans Pro"/>
                <a:cs typeface="Source Sans Pro"/>
                <a:sym typeface="Source Sans Pro"/>
              </a:rPr>
              <a:t>Ability to add multiple do not disturbs</a:t>
            </a:r>
            <a:endParaRPr sz="1500">
              <a:solidFill>
                <a:schemeClr val="lt1"/>
              </a:solidFill>
              <a:latin typeface="Source Sans Pro"/>
              <a:ea typeface="Source Sans Pro"/>
              <a:cs typeface="Source Sans Pro"/>
              <a:sym typeface="Source Sans Pro"/>
            </a:endParaRPr>
          </a:p>
          <a:p>
            <a:pPr indent="-323850" lvl="1" marL="914400" rtl="0" algn="l">
              <a:lnSpc>
                <a:spcPct val="115000"/>
              </a:lnSpc>
              <a:spcBef>
                <a:spcPts val="0"/>
              </a:spcBef>
              <a:spcAft>
                <a:spcPts val="0"/>
              </a:spcAft>
              <a:buClr>
                <a:schemeClr val="lt1"/>
              </a:buClr>
              <a:buSzPts val="1500"/>
              <a:buFont typeface="Source Sans Pro"/>
              <a:buChar char="○"/>
            </a:pPr>
            <a:r>
              <a:rPr lang="en" sz="1500">
                <a:solidFill>
                  <a:schemeClr val="lt1"/>
                </a:solidFill>
                <a:latin typeface="Source Sans Pro"/>
                <a:ea typeface="Source Sans Pro"/>
                <a:cs typeface="Source Sans Pro"/>
                <a:sym typeface="Source Sans Pro"/>
              </a:rPr>
              <a:t>Add different settings for different groups</a:t>
            </a:r>
            <a:endParaRPr sz="1500">
              <a:solidFill>
                <a:schemeClr val="lt1"/>
              </a:solidFill>
              <a:latin typeface="Source Sans Pro"/>
              <a:ea typeface="Source Sans Pro"/>
              <a:cs typeface="Source Sans Pro"/>
              <a:sym typeface="Source Sans Pro"/>
            </a:endParaRPr>
          </a:p>
          <a:p>
            <a:pPr indent="-323850" lvl="1" marL="914400" rtl="0" algn="l">
              <a:lnSpc>
                <a:spcPct val="115000"/>
              </a:lnSpc>
              <a:spcBef>
                <a:spcPts val="0"/>
              </a:spcBef>
              <a:spcAft>
                <a:spcPts val="0"/>
              </a:spcAft>
              <a:buClr>
                <a:schemeClr val="lt1"/>
              </a:buClr>
              <a:buSzPts val="1500"/>
              <a:buFont typeface="Source Sans Pro"/>
              <a:buChar char="○"/>
            </a:pPr>
            <a:r>
              <a:rPr lang="en" sz="1500">
                <a:solidFill>
                  <a:schemeClr val="lt1"/>
                </a:solidFill>
                <a:latin typeface="Source Sans Pro"/>
                <a:ea typeface="Source Sans Pro"/>
                <a:cs typeface="Source Sans Pro"/>
                <a:sym typeface="Source Sans Pro"/>
              </a:rPr>
              <a:t>Add different times and dates accordingly</a:t>
            </a:r>
            <a:endParaRPr sz="1500">
              <a:solidFill>
                <a:schemeClr val="lt1"/>
              </a:solidFill>
              <a:latin typeface="Source Sans Pro"/>
              <a:ea typeface="Source Sans Pro"/>
              <a:cs typeface="Source Sans Pro"/>
              <a:sym typeface="Source Sans Pro"/>
            </a:endParaRPr>
          </a:p>
          <a:p>
            <a:pPr indent="-323850" lvl="0" marL="457200" rtl="0" algn="l">
              <a:lnSpc>
                <a:spcPct val="115000"/>
              </a:lnSpc>
              <a:spcBef>
                <a:spcPts val="0"/>
              </a:spcBef>
              <a:spcAft>
                <a:spcPts val="0"/>
              </a:spcAft>
              <a:buClr>
                <a:schemeClr val="lt1"/>
              </a:buClr>
              <a:buSzPts val="1500"/>
              <a:buFont typeface="Source Sans Pro"/>
              <a:buChar char="●"/>
            </a:pPr>
            <a:r>
              <a:rPr lang="en" sz="1500">
                <a:solidFill>
                  <a:schemeClr val="lt1"/>
                </a:solidFill>
                <a:latin typeface="Source Sans Pro"/>
                <a:ea typeface="Source Sans Pro"/>
                <a:cs typeface="Source Sans Pro"/>
                <a:sym typeface="Source Sans Pro"/>
              </a:rPr>
              <a:t>Notifies when going into do not disturb</a:t>
            </a:r>
            <a:endParaRPr sz="1500">
              <a:solidFill>
                <a:schemeClr val="lt1"/>
              </a:solidFill>
              <a:latin typeface="Source Sans Pro"/>
              <a:ea typeface="Source Sans Pro"/>
              <a:cs typeface="Source Sans Pro"/>
              <a:sym typeface="Source Sans Pro"/>
            </a:endParaRPr>
          </a:p>
          <a:p>
            <a:pPr indent="0" lvl="0" marL="0" rtl="0" algn="l">
              <a:lnSpc>
                <a:spcPct val="115000"/>
              </a:lnSpc>
              <a:spcBef>
                <a:spcPts val="1200"/>
              </a:spcBef>
              <a:spcAft>
                <a:spcPts val="1200"/>
              </a:spcAft>
              <a:buNone/>
            </a:pPr>
            <a:r>
              <a:t/>
            </a:r>
            <a:endParaRPr sz="1500">
              <a:solidFill>
                <a:schemeClr val="lt1"/>
              </a:solidFill>
              <a:latin typeface="Source Sans Pro"/>
              <a:ea typeface="Source Sans Pro"/>
              <a:cs typeface="Source Sans Pro"/>
              <a:sym typeface="Source Sans Pro"/>
            </a:endParaRPr>
          </a:p>
        </p:txBody>
      </p:sp>
      <p:graphicFrame>
        <p:nvGraphicFramePr>
          <p:cNvPr id="496" name="Google Shape;496;p55"/>
          <p:cNvGraphicFramePr/>
          <p:nvPr/>
        </p:nvGraphicFramePr>
        <p:xfrm>
          <a:off x="0" y="4762500"/>
          <a:ext cx="3000000" cy="3000000"/>
        </p:xfrm>
        <a:graphic>
          <a:graphicData uri="http://schemas.openxmlformats.org/drawingml/2006/table">
            <a:tbl>
              <a:tblPr>
                <a:noFill/>
                <a:tableStyleId>{61B82AC4-376E-465C-BBDE-F26C6F857DB5}</a:tableStyleId>
              </a:tblPr>
              <a:tblGrid>
                <a:gridCol w="1828800"/>
                <a:gridCol w="1828800"/>
                <a:gridCol w="1828800"/>
                <a:gridCol w="1828800"/>
                <a:gridCol w="1828800"/>
              </a:tblGrid>
              <a:tr h="381000">
                <a:tc>
                  <a:txBody>
                    <a:bodyPr/>
                    <a:lstStyle/>
                    <a:p>
                      <a:pPr indent="0" lvl="0" marL="0" rtl="0" algn="l">
                        <a:spcBef>
                          <a:spcPts val="0"/>
                        </a:spcBef>
                        <a:spcAft>
                          <a:spcPts val="0"/>
                        </a:spcAft>
                        <a:buNone/>
                      </a:pPr>
                      <a:r>
                        <a:rPr lang="en">
                          <a:latin typeface="Source Sans Pro"/>
                          <a:ea typeface="Source Sans Pro"/>
                          <a:cs typeface="Source Sans Pro"/>
                          <a:sym typeface="Source Sans Pro"/>
                        </a:rPr>
                        <a:t>Home Screen</a:t>
                      </a:r>
                      <a:endParaRPr>
                        <a:latin typeface="Source Sans Pro"/>
                        <a:ea typeface="Source Sans Pro"/>
                        <a:cs typeface="Source Sans Pro"/>
                        <a:sym typeface="Source Sans Pro"/>
                      </a:endParaRPr>
                    </a:p>
                  </a:txBody>
                  <a:tcPr marT="91425" marB="91425" marR="91425" marL="91425">
                    <a:solidFill>
                      <a:srgbClr val="C2C2C2"/>
                    </a:solidFill>
                  </a:tcPr>
                </a:tc>
                <a:tc>
                  <a:txBody>
                    <a:bodyPr/>
                    <a:lstStyle/>
                    <a:p>
                      <a:pPr indent="0" lvl="0" marL="0" rtl="0" algn="l">
                        <a:spcBef>
                          <a:spcPts val="0"/>
                        </a:spcBef>
                        <a:spcAft>
                          <a:spcPts val="0"/>
                        </a:spcAft>
                        <a:buNone/>
                      </a:pPr>
                      <a:r>
                        <a:rPr lang="en">
                          <a:latin typeface="Source Sans Pro"/>
                          <a:ea typeface="Source Sans Pro"/>
                          <a:cs typeface="Source Sans Pro"/>
                          <a:sym typeface="Source Sans Pro"/>
                        </a:rPr>
                        <a:t>Personalization</a:t>
                      </a:r>
                      <a:endParaRPr>
                        <a:latin typeface="Source Sans Pro"/>
                        <a:ea typeface="Source Sans Pro"/>
                        <a:cs typeface="Source Sans Pro"/>
                        <a:sym typeface="Source Sans Pro"/>
                      </a:endParaRPr>
                    </a:p>
                  </a:txBody>
                  <a:tcPr marT="91425" marB="91425" marR="91425" marL="91425">
                    <a:solidFill>
                      <a:srgbClr val="C2C2C2"/>
                    </a:solidFill>
                  </a:tcPr>
                </a:tc>
                <a:tc>
                  <a:txBody>
                    <a:bodyPr/>
                    <a:lstStyle/>
                    <a:p>
                      <a:pPr indent="0" lvl="0" marL="0" rtl="0" algn="l">
                        <a:spcBef>
                          <a:spcPts val="0"/>
                        </a:spcBef>
                        <a:spcAft>
                          <a:spcPts val="0"/>
                        </a:spcAft>
                        <a:buNone/>
                      </a:pPr>
                      <a:r>
                        <a:rPr lang="en">
                          <a:latin typeface="Source Sans Pro"/>
                          <a:ea typeface="Source Sans Pro"/>
                          <a:cs typeface="Source Sans Pro"/>
                          <a:sym typeface="Source Sans Pro"/>
                        </a:rPr>
                        <a:t>Rewards</a:t>
                      </a:r>
                      <a:endParaRPr>
                        <a:latin typeface="Source Sans Pro"/>
                        <a:ea typeface="Source Sans Pro"/>
                        <a:cs typeface="Source Sans Pro"/>
                        <a:sym typeface="Source Sans Pro"/>
                      </a:endParaRPr>
                    </a:p>
                  </a:txBody>
                  <a:tcPr marT="91425" marB="91425" marR="91425" marL="91425">
                    <a:solidFill>
                      <a:srgbClr val="C2C2C2"/>
                    </a:solidFill>
                  </a:tcPr>
                </a:tc>
                <a:tc>
                  <a:txBody>
                    <a:bodyPr/>
                    <a:lstStyle/>
                    <a:p>
                      <a:pPr indent="0" lvl="0" marL="0" rtl="0" algn="l">
                        <a:spcBef>
                          <a:spcPts val="0"/>
                        </a:spcBef>
                        <a:spcAft>
                          <a:spcPts val="0"/>
                        </a:spcAft>
                        <a:buNone/>
                      </a:pPr>
                      <a:r>
                        <a:rPr lang="en">
                          <a:latin typeface="Source Sans Pro"/>
                          <a:ea typeface="Source Sans Pro"/>
                          <a:cs typeface="Source Sans Pro"/>
                          <a:sym typeface="Source Sans Pro"/>
                        </a:rPr>
                        <a:t>Do Not Disturb</a:t>
                      </a:r>
                      <a:endParaRPr>
                        <a:latin typeface="Source Sans Pro"/>
                        <a:ea typeface="Source Sans Pro"/>
                        <a:cs typeface="Source Sans Pro"/>
                        <a:sym typeface="Source Sans Pro"/>
                      </a:endParaRPr>
                    </a:p>
                  </a:txBody>
                  <a:tcPr marT="91425" marB="91425" marR="91425" marL="91425">
                    <a:solidFill>
                      <a:schemeClr val="accent2"/>
                    </a:solidFill>
                  </a:tcPr>
                </a:tc>
                <a:tc>
                  <a:txBody>
                    <a:bodyPr/>
                    <a:lstStyle/>
                    <a:p>
                      <a:pPr indent="0" lvl="0" marL="0" rtl="0" algn="l">
                        <a:spcBef>
                          <a:spcPts val="0"/>
                        </a:spcBef>
                        <a:spcAft>
                          <a:spcPts val="0"/>
                        </a:spcAft>
                        <a:buNone/>
                      </a:pPr>
                      <a:r>
                        <a:rPr lang="en">
                          <a:latin typeface="Source Sans Pro"/>
                          <a:ea typeface="Source Sans Pro"/>
                          <a:cs typeface="Source Sans Pro"/>
                          <a:sym typeface="Source Sans Pro"/>
                        </a:rPr>
                        <a:t>Social Accountability</a:t>
                      </a:r>
                      <a:endParaRPr>
                        <a:latin typeface="Source Sans Pro"/>
                        <a:ea typeface="Source Sans Pro"/>
                        <a:cs typeface="Source Sans Pro"/>
                        <a:sym typeface="Source Sans Pro"/>
                      </a:endParaRPr>
                    </a:p>
                  </a:txBody>
                  <a:tcPr marT="91425" marB="91425" marR="91425" marL="91425">
                    <a:solidFill>
                      <a:srgbClr val="C2C2C2"/>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pic>
        <p:nvPicPr>
          <p:cNvPr id="501" name="Google Shape;501;p56"/>
          <p:cNvPicPr preferRelativeResize="0"/>
          <p:nvPr/>
        </p:nvPicPr>
        <p:blipFill>
          <a:blip r:embed="rId3">
            <a:alphaModFix/>
          </a:blip>
          <a:stretch>
            <a:fillRect/>
          </a:stretch>
        </p:blipFill>
        <p:spPr>
          <a:xfrm>
            <a:off x="4057855" y="152400"/>
            <a:ext cx="2397420" cy="4471451"/>
          </a:xfrm>
          <a:prstGeom prst="rect">
            <a:avLst/>
          </a:prstGeom>
          <a:noFill/>
          <a:ln>
            <a:noFill/>
          </a:ln>
        </p:spPr>
      </p:pic>
      <p:pic>
        <p:nvPicPr>
          <p:cNvPr id="502" name="Google Shape;502;p56"/>
          <p:cNvPicPr preferRelativeResize="0"/>
          <p:nvPr/>
        </p:nvPicPr>
        <p:blipFill>
          <a:blip r:embed="rId4">
            <a:alphaModFix/>
          </a:blip>
          <a:stretch>
            <a:fillRect/>
          </a:stretch>
        </p:blipFill>
        <p:spPr>
          <a:xfrm>
            <a:off x="6648217" y="152400"/>
            <a:ext cx="2349208" cy="4471451"/>
          </a:xfrm>
          <a:prstGeom prst="rect">
            <a:avLst/>
          </a:prstGeom>
          <a:noFill/>
          <a:ln>
            <a:noFill/>
          </a:ln>
        </p:spPr>
      </p:pic>
      <p:sp>
        <p:nvSpPr>
          <p:cNvPr id="503" name="Google Shape;503;p56"/>
          <p:cNvSpPr txBox="1"/>
          <p:nvPr>
            <p:ph idx="4294967295" type="body"/>
          </p:nvPr>
        </p:nvSpPr>
        <p:spPr>
          <a:xfrm>
            <a:off x="76200" y="1406275"/>
            <a:ext cx="3974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chemeClr val="dk1"/>
                </a:solidFill>
              </a:rPr>
              <a:t>When Do Not Disturb mode is on, for a group or for an individual:</a:t>
            </a:r>
            <a:endParaRPr sz="1500">
              <a:solidFill>
                <a:schemeClr val="dk1"/>
              </a:solidFill>
            </a:endParaRPr>
          </a:p>
          <a:p>
            <a:pPr indent="-323850" lvl="0" marL="457200" rtl="0" algn="l">
              <a:spcBef>
                <a:spcPts val="0"/>
              </a:spcBef>
              <a:spcAft>
                <a:spcPts val="0"/>
              </a:spcAft>
              <a:buClr>
                <a:schemeClr val="dk1"/>
              </a:buClr>
              <a:buSzPts val="1500"/>
              <a:buChar char="●"/>
            </a:pPr>
            <a:r>
              <a:rPr lang="en" sz="1500">
                <a:solidFill>
                  <a:schemeClr val="dk1"/>
                </a:solidFill>
              </a:rPr>
              <a:t>Custom messages to keep you off selected apps</a:t>
            </a:r>
            <a:endParaRPr sz="1500">
              <a:solidFill>
                <a:schemeClr val="dk1"/>
              </a:solidFill>
            </a:endParaRPr>
          </a:p>
          <a:p>
            <a:pPr indent="-323850" lvl="0" marL="457200" rtl="0" algn="l">
              <a:spcBef>
                <a:spcPts val="0"/>
              </a:spcBef>
              <a:spcAft>
                <a:spcPts val="0"/>
              </a:spcAft>
              <a:buClr>
                <a:schemeClr val="dk1"/>
              </a:buClr>
              <a:buSzPts val="1500"/>
              <a:buChar char="●"/>
            </a:pPr>
            <a:r>
              <a:rPr lang="en" sz="1500">
                <a:solidFill>
                  <a:schemeClr val="dk1"/>
                </a:solidFill>
              </a:rPr>
              <a:t>Must return to app in order to turn off Do Not Disturb before going on selected apps</a:t>
            </a:r>
            <a:endParaRPr sz="1500">
              <a:solidFill>
                <a:schemeClr val="dk1"/>
              </a:solidFill>
            </a:endParaRPr>
          </a:p>
          <a:p>
            <a:pPr indent="-323850" lvl="0" marL="457200" rtl="0" algn="l">
              <a:spcBef>
                <a:spcPts val="0"/>
              </a:spcBef>
              <a:spcAft>
                <a:spcPts val="0"/>
              </a:spcAft>
              <a:buClr>
                <a:schemeClr val="dk1"/>
              </a:buClr>
              <a:buSzPts val="1500"/>
              <a:buChar char="●"/>
            </a:pPr>
            <a:r>
              <a:rPr lang="en" sz="1500">
                <a:solidFill>
                  <a:schemeClr val="dk1"/>
                </a:solidFill>
              </a:rPr>
              <a:t>Uses personalization quiz results to tailor messages to be effective for you </a:t>
            </a:r>
            <a:endParaRPr sz="1500">
              <a:solidFill>
                <a:schemeClr val="dk1"/>
              </a:solidFill>
            </a:endParaRPr>
          </a:p>
        </p:txBody>
      </p:sp>
      <p:sp>
        <p:nvSpPr>
          <p:cNvPr id="504" name="Google Shape;504;p56"/>
          <p:cNvSpPr txBox="1"/>
          <p:nvPr>
            <p:ph idx="4294967295" type="title"/>
          </p:nvPr>
        </p:nvSpPr>
        <p:spPr>
          <a:xfrm>
            <a:off x="306450" y="152400"/>
            <a:ext cx="3668400" cy="1390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100"/>
              <a:t>Notifications</a:t>
            </a:r>
            <a:endParaRPr sz="4100"/>
          </a:p>
        </p:txBody>
      </p:sp>
      <p:graphicFrame>
        <p:nvGraphicFramePr>
          <p:cNvPr id="505" name="Google Shape;505;p56"/>
          <p:cNvGraphicFramePr/>
          <p:nvPr/>
        </p:nvGraphicFramePr>
        <p:xfrm>
          <a:off x="0" y="4762500"/>
          <a:ext cx="3000000" cy="3000000"/>
        </p:xfrm>
        <a:graphic>
          <a:graphicData uri="http://schemas.openxmlformats.org/drawingml/2006/table">
            <a:tbl>
              <a:tblPr>
                <a:noFill/>
                <a:tableStyleId>{61B82AC4-376E-465C-BBDE-F26C6F857DB5}</a:tableStyleId>
              </a:tblPr>
              <a:tblGrid>
                <a:gridCol w="1828800"/>
                <a:gridCol w="1828800"/>
                <a:gridCol w="1828800"/>
                <a:gridCol w="1828800"/>
                <a:gridCol w="1828800"/>
              </a:tblGrid>
              <a:tr h="381000">
                <a:tc>
                  <a:txBody>
                    <a:bodyPr/>
                    <a:lstStyle/>
                    <a:p>
                      <a:pPr indent="0" lvl="0" marL="0" rtl="0" algn="l">
                        <a:spcBef>
                          <a:spcPts val="0"/>
                        </a:spcBef>
                        <a:spcAft>
                          <a:spcPts val="0"/>
                        </a:spcAft>
                        <a:buNone/>
                      </a:pPr>
                      <a:r>
                        <a:rPr lang="en">
                          <a:latin typeface="Source Sans Pro"/>
                          <a:ea typeface="Source Sans Pro"/>
                          <a:cs typeface="Source Sans Pro"/>
                          <a:sym typeface="Source Sans Pro"/>
                        </a:rPr>
                        <a:t>Home Screen</a:t>
                      </a:r>
                      <a:endParaRPr>
                        <a:latin typeface="Source Sans Pro"/>
                        <a:ea typeface="Source Sans Pro"/>
                        <a:cs typeface="Source Sans Pro"/>
                        <a:sym typeface="Source Sans Pro"/>
                      </a:endParaRPr>
                    </a:p>
                  </a:txBody>
                  <a:tcPr marT="91425" marB="91425" marR="91425" marL="91425">
                    <a:solidFill>
                      <a:srgbClr val="C2C2C2"/>
                    </a:solidFill>
                  </a:tcPr>
                </a:tc>
                <a:tc>
                  <a:txBody>
                    <a:bodyPr/>
                    <a:lstStyle/>
                    <a:p>
                      <a:pPr indent="0" lvl="0" marL="0" rtl="0" algn="l">
                        <a:spcBef>
                          <a:spcPts val="0"/>
                        </a:spcBef>
                        <a:spcAft>
                          <a:spcPts val="0"/>
                        </a:spcAft>
                        <a:buNone/>
                      </a:pPr>
                      <a:r>
                        <a:rPr lang="en">
                          <a:latin typeface="Source Sans Pro"/>
                          <a:ea typeface="Source Sans Pro"/>
                          <a:cs typeface="Source Sans Pro"/>
                          <a:sym typeface="Source Sans Pro"/>
                        </a:rPr>
                        <a:t>Personalization</a:t>
                      </a:r>
                      <a:endParaRPr>
                        <a:latin typeface="Source Sans Pro"/>
                        <a:ea typeface="Source Sans Pro"/>
                        <a:cs typeface="Source Sans Pro"/>
                        <a:sym typeface="Source Sans Pro"/>
                      </a:endParaRPr>
                    </a:p>
                  </a:txBody>
                  <a:tcPr marT="91425" marB="91425" marR="91425" marL="91425">
                    <a:solidFill>
                      <a:srgbClr val="C2C2C2"/>
                    </a:solidFill>
                  </a:tcPr>
                </a:tc>
                <a:tc>
                  <a:txBody>
                    <a:bodyPr/>
                    <a:lstStyle/>
                    <a:p>
                      <a:pPr indent="0" lvl="0" marL="0" rtl="0" algn="l">
                        <a:spcBef>
                          <a:spcPts val="0"/>
                        </a:spcBef>
                        <a:spcAft>
                          <a:spcPts val="0"/>
                        </a:spcAft>
                        <a:buNone/>
                      </a:pPr>
                      <a:r>
                        <a:rPr lang="en">
                          <a:latin typeface="Source Sans Pro"/>
                          <a:ea typeface="Source Sans Pro"/>
                          <a:cs typeface="Source Sans Pro"/>
                          <a:sym typeface="Source Sans Pro"/>
                        </a:rPr>
                        <a:t>Rewards</a:t>
                      </a:r>
                      <a:endParaRPr>
                        <a:latin typeface="Source Sans Pro"/>
                        <a:ea typeface="Source Sans Pro"/>
                        <a:cs typeface="Source Sans Pro"/>
                        <a:sym typeface="Source Sans Pro"/>
                      </a:endParaRPr>
                    </a:p>
                  </a:txBody>
                  <a:tcPr marT="91425" marB="91425" marR="91425" marL="91425">
                    <a:solidFill>
                      <a:srgbClr val="C2C2C2"/>
                    </a:solidFill>
                  </a:tcPr>
                </a:tc>
                <a:tc>
                  <a:txBody>
                    <a:bodyPr/>
                    <a:lstStyle/>
                    <a:p>
                      <a:pPr indent="0" lvl="0" marL="0" rtl="0" algn="l">
                        <a:spcBef>
                          <a:spcPts val="0"/>
                        </a:spcBef>
                        <a:spcAft>
                          <a:spcPts val="0"/>
                        </a:spcAft>
                        <a:buNone/>
                      </a:pPr>
                      <a:r>
                        <a:rPr lang="en">
                          <a:latin typeface="Source Sans Pro"/>
                          <a:ea typeface="Source Sans Pro"/>
                          <a:cs typeface="Source Sans Pro"/>
                          <a:sym typeface="Source Sans Pro"/>
                        </a:rPr>
                        <a:t>Do Not Disturb</a:t>
                      </a:r>
                      <a:endParaRPr>
                        <a:latin typeface="Source Sans Pro"/>
                        <a:ea typeface="Source Sans Pro"/>
                        <a:cs typeface="Source Sans Pro"/>
                        <a:sym typeface="Source Sans Pro"/>
                      </a:endParaRPr>
                    </a:p>
                  </a:txBody>
                  <a:tcPr marT="91425" marB="91425" marR="91425" marL="91425">
                    <a:solidFill>
                      <a:schemeClr val="accent2"/>
                    </a:solidFill>
                  </a:tcPr>
                </a:tc>
                <a:tc>
                  <a:txBody>
                    <a:bodyPr/>
                    <a:lstStyle/>
                    <a:p>
                      <a:pPr indent="0" lvl="0" marL="0" rtl="0" algn="l">
                        <a:spcBef>
                          <a:spcPts val="0"/>
                        </a:spcBef>
                        <a:spcAft>
                          <a:spcPts val="0"/>
                        </a:spcAft>
                        <a:buNone/>
                      </a:pPr>
                      <a:r>
                        <a:rPr lang="en">
                          <a:latin typeface="Source Sans Pro"/>
                          <a:ea typeface="Source Sans Pro"/>
                          <a:cs typeface="Source Sans Pro"/>
                          <a:sym typeface="Source Sans Pro"/>
                        </a:rPr>
                        <a:t>Social Accountability</a:t>
                      </a:r>
                      <a:endParaRPr>
                        <a:latin typeface="Source Sans Pro"/>
                        <a:ea typeface="Source Sans Pro"/>
                        <a:cs typeface="Source Sans Pro"/>
                        <a:sym typeface="Source Sans Pro"/>
                      </a:endParaRPr>
                    </a:p>
                  </a:txBody>
                  <a:tcPr marT="91425" marB="91425" marR="91425" marL="91425">
                    <a:solidFill>
                      <a:srgbClr val="C2C2C2"/>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81E66"/>
        </a:solidFill>
      </p:bgPr>
    </p:bg>
    <p:spTree>
      <p:nvGrpSpPr>
        <p:cNvPr id="509" name="Shape 509"/>
        <p:cNvGrpSpPr/>
        <p:nvPr/>
      </p:nvGrpSpPr>
      <p:grpSpPr>
        <a:xfrm>
          <a:off x="0" y="0"/>
          <a:ext cx="0" cy="0"/>
          <a:chOff x="0" y="0"/>
          <a:chExt cx="0" cy="0"/>
        </a:xfrm>
      </p:grpSpPr>
      <p:sp>
        <p:nvSpPr>
          <p:cNvPr id="510" name="Google Shape;510;p57"/>
          <p:cNvSpPr txBox="1"/>
          <p:nvPr/>
        </p:nvSpPr>
        <p:spPr>
          <a:xfrm>
            <a:off x="3814550" y="799825"/>
            <a:ext cx="4405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Source Sans Pro"/>
              <a:ea typeface="Source Sans Pro"/>
              <a:cs typeface="Source Sans Pro"/>
              <a:sym typeface="Source Sans Pro"/>
            </a:endParaRPr>
          </a:p>
        </p:txBody>
      </p:sp>
      <p:graphicFrame>
        <p:nvGraphicFramePr>
          <p:cNvPr id="511" name="Google Shape;511;p57"/>
          <p:cNvGraphicFramePr/>
          <p:nvPr/>
        </p:nvGraphicFramePr>
        <p:xfrm>
          <a:off x="0" y="4762500"/>
          <a:ext cx="3000000" cy="3000000"/>
        </p:xfrm>
        <a:graphic>
          <a:graphicData uri="http://schemas.openxmlformats.org/drawingml/2006/table">
            <a:tbl>
              <a:tblPr>
                <a:noFill/>
                <a:tableStyleId>{61B82AC4-376E-465C-BBDE-F26C6F857DB5}</a:tableStyleId>
              </a:tblPr>
              <a:tblGrid>
                <a:gridCol w="1828800"/>
                <a:gridCol w="1828800"/>
                <a:gridCol w="1828800"/>
                <a:gridCol w="1828800"/>
                <a:gridCol w="1828800"/>
              </a:tblGrid>
              <a:tr h="381000">
                <a:tc>
                  <a:txBody>
                    <a:bodyPr/>
                    <a:lstStyle/>
                    <a:p>
                      <a:pPr indent="0" lvl="0" marL="0" rtl="0" algn="l">
                        <a:spcBef>
                          <a:spcPts val="0"/>
                        </a:spcBef>
                        <a:spcAft>
                          <a:spcPts val="0"/>
                        </a:spcAft>
                        <a:buNone/>
                      </a:pPr>
                      <a:r>
                        <a:rPr lang="en">
                          <a:latin typeface="Source Sans Pro"/>
                          <a:ea typeface="Source Sans Pro"/>
                          <a:cs typeface="Source Sans Pro"/>
                          <a:sym typeface="Source Sans Pro"/>
                        </a:rPr>
                        <a:t>Home Screen</a:t>
                      </a:r>
                      <a:endParaRPr>
                        <a:latin typeface="Source Sans Pro"/>
                        <a:ea typeface="Source Sans Pro"/>
                        <a:cs typeface="Source Sans Pro"/>
                        <a:sym typeface="Source Sans Pro"/>
                      </a:endParaRPr>
                    </a:p>
                  </a:txBody>
                  <a:tcPr marT="91425" marB="91425" marR="91425" marL="91425">
                    <a:solidFill>
                      <a:srgbClr val="C2C2C2"/>
                    </a:solidFill>
                  </a:tcPr>
                </a:tc>
                <a:tc>
                  <a:txBody>
                    <a:bodyPr/>
                    <a:lstStyle/>
                    <a:p>
                      <a:pPr indent="0" lvl="0" marL="0" rtl="0" algn="l">
                        <a:spcBef>
                          <a:spcPts val="0"/>
                        </a:spcBef>
                        <a:spcAft>
                          <a:spcPts val="0"/>
                        </a:spcAft>
                        <a:buNone/>
                      </a:pPr>
                      <a:r>
                        <a:rPr lang="en">
                          <a:latin typeface="Source Sans Pro"/>
                          <a:ea typeface="Source Sans Pro"/>
                          <a:cs typeface="Source Sans Pro"/>
                          <a:sym typeface="Source Sans Pro"/>
                        </a:rPr>
                        <a:t>Personalization</a:t>
                      </a:r>
                      <a:endParaRPr>
                        <a:latin typeface="Source Sans Pro"/>
                        <a:ea typeface="Source Sans Pro"/>
                        <a:cs typeface="Source Sans Pro"/>
                        <a:sym typeface="Source Sans Pro"/>
                      </a:endParaRPr>
                    </a:p>
                  </a:txBody>
                  <a:tcPr marT="91425" marB="91425" marR="91425" marL="91425">
                    <a:solidFill>
                      <a:srgbClr val="C2C2C2"/>
                    </a:solidFill>
                  </a:tcPr>
                </a:tc>
                <a:tc>
                  <a:txBody>
                    <a:bodyPr/>
                    <a:lstStyle/>
                    <a:p>
                      <a:pPr indent="0" lvl="0" marL="0" rtl="0" algn="l">
                        <a:spcBef>
                          <a:spcPts val="0"/>
                        </a:spcBef>
                        <a:spcAft>
                          <a:spcPts val="0"/>
                        </a:spcAft>
                        <a:buNone/>
                      </a:pPr>
                      <a:r>
                        <a:rPr lang="en">
                          <a:latin typeface="Source Sans Pro"/>
                          <a:ea typeface="Source Sans Pro"/>
                          <a:cs typeface="Source Sans Pro"/>
                          <a:sym typeface="Source Sans Pro"/>
                        </a:rPr>
                        <a:t>Rewards</a:t>
                      </a:r>
                      <a:endParaRPr>
                        <a:latin typeface="Source Sans Pro"/>
                        <a:ea typeface="Source Sans Pro"/>
                        <a:cs typeface="Source Sans Pro"/>
                        <a:sym typeface="Source Sans Pro"/>
                      </a:endParaRPr>
                    </a:p>
                  </a:txBody>
                  <a:tcPr marT="91425" marB="91425" marR="91425" marL="91425">
                    <a:solidFill>
                      <a:srgbClr val="C2C2C2"/>
                    </a:solidFill>
                  </a:tcPr>
                </a:tc>
                <a:tc>
                  <a:txBody>
                    <a:bodyPr/>
                    <a:lstStyle/>
                    <a:p>
                      <a:pPr indent="0" lvl="0" marL="0" rtl="0" algn="l">
                        <a:spcBef>
                          <a:spcPts val="0"/>
                        </a:spcBef>
                        <a:spcAft>
                          <a:spcPts val="0"/>
                        </a:spcAft>
                        <a:buNone/>
                      </a:pPr>
                      <a:r>
                        <a:rPr lang="en">
                          <a:latin typeface="Source Sans Pro"/>
                          <a:ea typeface="Source Sans Pro"/>
                          <a:cs typeface="Source Sans Pro"/>
                          <a:sym typeface="Source Sans Pro"/>
                        </a:rPr>
                        <a:t>Do Not Disturb</a:t>
                      </a:r>
                      <a:endParaRPr>
                        <a:latin typeface="Source Sans Pro"/>
                        <a:ea typeface="Source Sans Pro"/>
                        <a:cs typeface="Source Sans Pro"/>
                        <a:sym typeface="Source Sans Pro"/>
                      </a:endParaRPr>
                    </a:p>
                  </a:txBody>
                  <a:tcPr marT="91425" marB="91425" marR="91425" marL="91425">
                    <a:solidFill>
                      <a:srgbClr val="C2C2C2"/>
                    </a:solidFill>
                  </a:tcPr>
                </a:tc>
                <a:tc>
                  <a:txBody>
                    <a:bodyPr/>
                    <a:lstStyle/>
                    <a:p>
                      <a:pPr indent="0" lvl="0" marL="0" rtl="0" algn="l">
                        <a:spcBef>
                          <a:spcPts val="0"/>
                        </a:spcBef>
                        <a:spcAft>
                          <a:spcPts val="0"/>
                        </a:spcAft>
                        <a:buNone/>
                      </a:pPr>
                      <a:r>
                        <a:rPr lang="en">
                          <a:latin typeface="Source Sans Pro"/>
                          <a:ea typeface="Source Sans Pro"/>
                          <a:cs typeface="Source Sans Pro"/>
                          <a:sym typeface="Source Sans Pro"/>
                        </a:rPr>
                        <a:t>Social Accountability</a:t>
                      </a:r>
                      <a:endParaRPr>
                        <a:latin typeface="Source Sans Pro"/>
                        <a:ea typeface="Source Sans Pro"/>
                        <a:cs typeface="Source Sans Pro"/>
                        <a:sym typeface="Source Sans Pro"/>
                      </a:endParaRPr>
                    </a:p>
                  </a:txBody>
                  <a:tcPr marT="91425" marB="91425" marR="91425" marL="91425">
                    <a:solidFill>
                      <a:schemeClr val="accent2"/>
                    </a:solidFill>
                  </a:tcPr>
                </a:tc>
              </a:tr>
            </a:tbl>
          </a:graphicData>
        </a:graphic>
      </p:graphicFrame>
      <p:grpSp>
        <p:nvGrpSpPr>
          <p:cNvPr id="512" name="Google Shape;512;p57"/>
          <p:cNvGrpSpPr/>
          <p:nvPr/>
        </p:nvGrpSpPr>
        <p:grpSpPr>
          <a:xfrm>
            <a:off x="0" y="-7975"/>
            <a:ext cx="8955406" cy="4776768"/>
            <a:chOff x="0" y="0"/>
            <a:chExt cx="8951825" cy="5143500"/>
          </a:xfrm>
        </p:grpSpPr>
        <p:pic>
          <p:nvPicPr>
            <p:cNvPr id="513" name="Google Shape;513;p57"/>
            <p:cNvPicPr preferRelativeResize="0"/>
            <p:nvPr/>
          </p:nvPicPr>
          <p:blipFill rotWithShape="1">
            <a:blip r:embed="rId3">
              <a:alphaModFix/>
            </a:blip>
            <a:srcRect b="0" l="0" r="52901" t="0"/>
            <a:stretch/>
          </p:blipFill>
          <p:spPr>
            <a:xfrm>
              <a:off x="0" y="0"/>
              <a:ext cx="4306750" cy="5143500"/>
            </a:xfrm>
            <a:prstGeom prst="rect">
              <a:avLst/>
            </a:prstGeom>
            <a:noFill/>
            <a:ln>
              <a:noFill/>
            </a:ln>
          </p:spPr>
        </p:pic>
        <p:sp>
          <p:nvSpPr>
            <p:cNvPr id="514" name="Google Shape;514;p57"/>
            <p:cNvSpPr/>
            <p:nvPr/>
          </p:nvSpPr>
          <p:spPr>
            <a:xfrm>
              <a:off x="4361531" y="239367"/>
              <a:ext cx="4306800" cy="615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600">
                  <a:solidFill>
                    <a:srgbClr val="FFFFFF"/>
                  </a:solidFill>
                  <a:latin typeface="Merriweather"/>
                  <a:ea typeface="Merriweather"/>
                  <a:cs typeface="Merriweather"/>
                  <a:sym typeface="Merriweather"/>
                </a:rPr>
                <a:t>aCOUNTability on Me</a:t>
              </a:r>
              <a:endParaRPr sz="2600">
                <a:solidFill>
                  <a:srgbClr val="FFFFFF"/>
                </a:solidFill>
                <a:latin typeface="Merriweather"/>
                <a:ea typeface="Merriweather"/>
                <a:cs typeface="Merriweather"/>
                <a:sym typeface="Merriweather"/>
              </a:endParaRPr>
            </a:p>
          </p:txBody>
        </p:sp>
        <p:sp>
          <p:nvSpPr>
            <p:cNvPr id="515" name="Google Shape;515;p57"/>
            <p:cNvSpPr txBox="1"/>
            <p:nvPr/>
          </p:nvSpPr>
          <p:spPr>
            <a:xfrm>
              <a:off x="4361525" y="854375"/>
              <a:ext cx="4487700" cy="9282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1100" u="sng">
                  <a:solidFill>
                    <a:srgbClr val="FFFFFF"/>
                  </a:solidFill>
                  <a:latin typeface="Source Sans Pro"/>
                  <a:ea typeface="Source Sans Pro"/>
                  <a:cs typeface="Source Sans Pro"/>
                  <a:sym typeface="Source Sans Pro"/>
                </a:rPr>
                <a:t>Working Status</a:t>
              </a:r>
              <a:endParaRPr sz="1100" u="sng">
                <a:solidFill>
                  <a:srgbClr val="FFFFFF"/>
                </a:solidFill>
                <a:latin typeface="Source Sans Pro"/>
                <a:ea typeface="Source Sans Pro"/>
                <a:cs typeface="Source Sans Pro"/>
                <a:sym typeface="Source Sans Pro"/>
              </a:endParaRPr>
            </a:p>
            <a:p>
              <a:pPr indent="-298450" lvl="0" marL="457200" rtl="0" algn="l">
                <a:lnSpc>
                  <a:spcPct val="100000"/>
                </a:lnSpc>
                <a:spcBef>
                  <a:spcPts val="0"/>
                </a:spcBef>
                <a:spcAft>
                  <a:spcPts val="0"/>
                </a:spcAft>
                <a:buClr>
                  <a:srgbClr val="FFFFFF"/>
                </a:buClr>
                <a:buSzPts val="1100"/>
                <a:buFont typeface="Source Sans Pro"/>
                <a:buChar char="●"/>
              </a:pPr>
              <a:r>
                <a:rPr lang="en" sz="1100">
                  <a:solidFill>
                    <a:srgbClr val="FFFFFF"/>
                  </a:solidFill>
                  <a:latin typeface="Source Sans Pro"/>
                  <a:ea typeface="Source Sans Pro"/>
                  <a:cs typeface="Source Sans Pro"/>
                  <a:sym typeface="Source Sans Pro"/>
                </a:rPr>
                <a:t>Green: Friend is actively working on the assignment stated</a:t>
              </a:r>
              <a:endParaRPr sz="1100">
                <a:solidFill>
                  <a:srgbClr val="FFFFFF"/>
                </a:solidFill>
                <a:latin typeface="Source Sans Pro"/>
                <a:ea typeface="Source Sans Pro"/>
                <a:cs typeface="Source Sans Pro"/>
                <a:sym typeface="Source Sans Pro"/>
              </a:endParaRPr>
            </a:p>
            <a:p>
              <a:pPr indent="-298450" lvl="0" marL="457200" rtl="0" algn="l">
                <a:lnSpc>
                  <a:spcPct val="100000"/>
                </a:lnSpc>
                <a:spcBef>
                  <a:spcPts val="0"/>
                </a:spcBef>
                <a:spcAft>
                  <a:spcPts val="0"/>
                </a:spcAft>
                <a:buClr>
                  <a:srgbClr val="FFFFFF"/>
                </a:buClr>
                <a:buSzPts val="1100"/>
                <a:buFont typeface="Source Sans Pro"/>
                <a:buChar char="●"/>
              </a:pPr>
              <a:r>
                <a:rPr lang="en" sz="1100">
                  <a:solidFill>
                    <a:srgbClr val="FFFFFF"/>
                  </a:solidFill>
                  <a:latin typeface="Source Sans Pro"/>
                  <a:ea typeface="Source Sans Pro"/>
                  <a:cs typeface="Source Sans Pro"/>
                  <a:sym typeface="Source Sans Pro"/>
                </a:rPr>
                <a:t>Yellow: Friend is taking a break but still using the app</a:t>
              </a:r>
              <a:endParaRPr sz="1100">
                <a:solidFill>
                  <a:srgbClr val="FFFFFF"/>
                </a:solidFill>
                <a:latin typeface="Source Sans Pro"/>
                <a:ea typeface="Source Sans Pro"/>
                <a:cs typeface="Source Sans Pro"/>
                <a:sym typeface="Source Sans Pro"/>
              </a:endParaRPr>
            </a:p>
            <a:p>
              <a:pPr indent="-298450" lvl="0" marL="457200" rtl="0" algn="l">
                <a:lnSpc>
                  <a:spcPct val="100000"/>
                </a:lnSpc>
                <a:spcBef>
                  <a:spcPts val="0"/>
                </a:spcBef>
                <a:spcAft>
                  <a:spcPts val="0"/>
                </a:spcAft>
                <a:buClr>
                  <a:srgbClr val="FFFFFF"/>
                </a:buClr>
                <a:buSzPts val="1100"/>
                <a:buFont typeface="Source Sans Pro"/>
                <a:buChar char="●"/>
              </a:pPr>
              <a:r>
                <a:rPr lang="en" sz="1100">
                  <a:solidFill>
                    <a:srgbClr val="FFFFFF"/>
                  </a:solidFill>
                  <a:latin typeface="Source Sans Pro"/>
                  <a:ea typeface="Source Sans Pro"/>
                  <a:cs typeface="Source Sans Pro"/>
                  <a:sym typeface="Source Sans Pro"/>
                </a:rPr>
                <a:t>Red: Not using the app and activity is unknown</a:t>
              </a:r>
              <a:endParaRPr sz="1100">
                <a:solidFill>
                  <a:srgbClr val="FFFFFF"/>
                </a:solidFill>
                <a:latin typeface="Source Sans Pro"/>
                <a:ea typeface="Source Sans Pro"/>
                <a:cs typeface="Source Sans Pro"/>
                <a:sym typeface="Source Sans Pro"/>
              </a:endParaRPr>
            </a:p>
          </p:txBody>
        </p:sp>
        <p:sp>
          <p:nvSpPr>
            <p:cNvPr id="516" name="Google Shape;516;p57"/>
            <p:cNvSpPr txBox="1"/>
            <p:nvPr/>
          </p:nvSpPr>
          <p:spPr>
            <a:xfrm>
              <a:off x="4361525" y="1760675"/>
              <a:ext cx="4487700" cy="9282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1100" u="sng">
                  <a:solidFill>
                    <a:srgbClr val="FFFFFF"/>
                  </a:solidFill>
                  <a:latin typeface="Source Sans Pro"/>
                  <a:ea typeface="Source Sans Pro"/>
                  <a:cs typeface="Source Sans Pro"/>
                  <a:sym typeface="Source Sans Pro"/>
                </a:rPr>
                <a:t>Live Updates</a:t>
              </a:r>
              <a:endParaRPr sz="1100" u="sng">
                <a:solidFill>
                  <a:srgbClr val="FFFFFF"/>
                </a:solidFill>
                <a:latin typeface="Source Sans Pro"/>
                <a:ea typeface="Source Sans Pro"/>
                <a:cs typeface="Source Sans Pro"/>
                <a:sym typeface="Source Sans Pro"/>
              </a:endParaRPr>
            </a:p>
            <a:p>
              <a:pPr indent="-298450" lvl="0" marL="457200" rtl="0" algn="l">
                <a:lnSpc>
                  <a:spcPct val="100000"/>
                </a:lnSpc>
                <a:spcBef>
                  <a:spcPts val="0"/>
                </a:spcBef>
                <a:spcAft>
                  <a:spcPts val="0"/>
                </a:spcAft>
                <a:buClr>
                  <a:srgbClr val="FFFFFF"/>
                </a:buClr>
                <a:buSzPts val="1100"/>
                <a:buFont typeface="Source Sans Pro"/>
                <a:buChar char="●"/>
              </a:pPr>
              <a:r>
                <a:rPr lang="en" sz="1100">
                  <a:solidFill>
                    <a:srgbClr val="FFFFFF"/>
                  </a:solidFill>
                  <a:latin typeface="Source Sans Pro"/>
                  <a:ea typeface="Source Sans Pro"/>
                  <a:cs typeface="Source Sans Pro"/>
                  <a:sym typeface="Source Sans Pro"/>
                </a:rPr>
                <a:t>Users will be given the option to post the link to their assignment so Friends can see live updates of the user's work and offer suggestions</a:t>
              </a:r>
              <a:endParaRPr sz="1100">
                <a:solidFill>
                  <a:srgbClr val="FFFFFF"/>
                </a:solidFill>
                <a:latin typeface="Source Sans Pro"/>
                <a:ea typeface="Source Sans Pro"/>
                <a:cs typeface="Source Sans Pro"/>
                <a:sym typeface="Source Sans Pro"/>
              </a:endParaRPr>
            </a:p>
          </p:txBody>
        </p:sp>
        <p:sp>
          <p:nvSpPr>
            <p:cNvPr id="517" name="Google Shape;517;p57"/>
            <p:cNvSpPr txBox="1"/>
            <p:nvPr/>
          </p:nvSpPr>
          <p:spPr>
            <a:xfrm>
              <a:off x="4361525" y="2722825"/>
              <a:ext cx="4487700" cy="7458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1100" u="sng">
                  <a:solidFill>
                    <a:srgbClr val="FFFFFF"/>
                  </a:solidFill>
                  <a:latin typeface="Source Sans Pro"/>
                  <a:ea typeface="Source Sans Pro"/>
                  <a:cs typeface="Source Sans Pro"/>
                  <a:sym typeface="Source Sans Pro"/>
                </a:rPr>
                <a:t>Assignment Title</a:t>
              </a:r>
              <a:endParaRPr sz="1100" u="sng">
                <a:solidFill>
                  <a:srgbClr val="FFFFFF"/>
                </a:solidFill>
                <a:latin typeface="Source Sans Pro"/>
                <a:ea typeface="Source Sans Pro"/>
                <a:cs typeface="Source Sans Pro"/>
                <a:sym typeface="Source Sans Pro"/>
              </a:endParaRPr>
            </a:p>
            <a:p>
              <a:pPr indent="-298450" lvl="0" marL="457200" rtl="0" algn="l">
                <a:lnSpc>
                  <a:spcPct val="100000"/>
                </a:lnSpc>
                <a:spcBef>
                  <a:spcPts val="0"/>
                </a:spcBef>
                <a:spcAft>
                  <a:spcPts val="0"/>
                </a:spcAft>
                <a:buClr>
                  <a:srgbClr val="FFFFFF"/>
                </a:buClr>
                <a:buSzPts val="1100"/>
                <a:buFont typeface="Source Sans Pro"/>
                <a:buChar char="●"/>
              </a:pPr>
              <a:r>
                <a:rPr lang="en" sz="1100">
                  <a:solidFill>
                    <a:srgbClr val="FFFFFF"/>
                  </a:solidFill>
                  <a:latin typeface="Source Sans Pro"/>
                  <a:ea typeface="Source Sans Pro"/>
                  <a:cs typeface="Source Sans Pro"/>
                  <a:sym typeface="Source Sans Pro"/>
                </a:rPr>
                <a:t>If users don't want to post a link to their assignment, they can write in the title of the assignment they are working on</a:t>
              </a:r>
              <a:endParaRPr sz="1100">
                <a:solidFill>
                  <a:srgbClr val="FFFFFF"/>
                </a:solidFill>
                <a:latin typeface="Source Sans Pro"/>
                <a:ea typeface="Source Sans Pro"/>
                <a:cs typeface="Source Sans Pro"/>
                <a:sym typeface="Source Sans Pro"/>
              </a:endParaRPr>
            </a:p>
          </p:txBody>
        </p:sp>
        <p:sp>
          <p:nvSpPr>
            <p:cNvPr id="518" name="Google Shape;518;p57"/>
            <p:cNvSpPr txBox="1"/>
            <p:nvPr/>
          </p:nvSpPr>
          <p:spPr>
            <a:xfrm>
              <a:off x="4361525" y="3452675"/>
              <a:ext cx="4590300" cy="7458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1100" u="sng">
                  <a:solidFill>
                    <a:srgbClr val="FFFFFF"/>
                  </a:solidFill>
                  <a:latin typeface="Source Sans Pro"/>
                  <a:ea typeface="Source Sans Pro"/>
                  <a:cs typeface="Source Sans Pro"/>
                  <a:sym typeface="Source Sans Pro"/>
                </a:rPr>
                <a:t>User Status</a:t>
              </a:r>
              <a:endParaRPr sz="1100" u="sng">
                <a:solidFill>
                  <a:srgbClr val="FFFFFF"/>
                </a:solidFill>
                <a:latin typeface="Source Sans Pro"/>
                <a:ea typeface="Source Sans Pro"/>
                <a:cs typeface="Source Sans Pro"/>
                <a:sym typeface="Source Sans Pro"/>
              </a:endParaRPr>
            </a:p>
            <a:p>
              <a:pPr indent="-298450" lvl="0" marL="457200" rtl="0" algn="l">
                <a:lnSpc>
                  <a:spcPct val="100000"/>
                </a:lnSpc>
                <a:spcBef>
                  <a:spcPts val="0"/>
                </a:spcBef>
                <a:spcAft>
                  <a:spcPts val="0"/>
                </a:spcAft>
                <a:buClr>
                  <a:srgbClr val="FFFFFF"/>
                </a:buClr>
                <a:buSzPts val="1100"/>
                <a:buFont typeface="Source Sans Pro"/>
                <a:buChar char="●"/>
              </a:pPr>
              <a:r>
                <a:rPr lang="en" sz="1100">
                  <a:solidFill>
                    <a:srgbClr val="FFFFFF"/>
                  </a:solidFill>
                  <a:latin typeface="Source Sans Pro"/>
                  <a:ea typeface="Source Sans Pro"/>
                  <a:cs typeface="Source Sans Pro"/>
                  <a:sym typeface="Source Sans Pro"/>
                </a:rPr>
                <a:t>Users will have the option of putting an "offline" status. If "offline", Friends will not be able to see the activity of the user</a:t>
              </a:r>
              <a:endParaRPr sz="1100">
                <a:solidFill>
                  <a:srgbClr val="FFFFFF"/>
                </a:solidFill>
                <a:latin typeface="Source Sans Pro"/>
                <a:ea typeface="Source Sans Pro"/>
                <a:cs typeface="Source Sans Pro"/>
                <a:sym typeface="Source Sans Pro"/>
              </a:endParaRPr>
            </a:p>
          </p:txBody>
        </p:sp>
        <p:sp>
          <p:nvSpPr>
            <p:cNvPr id="519" name="Google Shape;519;p57"/>
            <p:cNvSpPr txBox="1"/>
            <p:nvPr/>
          </p:nvSpPr>
          <p:spPr>
            <a:xfrm>
              <a:off x="4361525" y="4182525"/>
              <a:ext cx="4590300" cy="9282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1100" u="sng">
                  <a:solidFill>
                    <a:srgbClr val="FFFFFF"/>
                  </a:solidFill>
                  <a:latin typeface="Source Sans Pro"/>
                  <a:ea typeface="Source Sans Pro"/>
                  <a:cs typeface="Source Sans Pro"/>
                  <a:sym typeface="Source Sans Pro"/>
                </a:rPr>
                <a:t>Navigation Center</a:t>
              </a:r>
              <a:endParaRPr sz="1100" u="sng">
                <a:solidFill>
                  <a:srgbClr val="FFFFFF"/>
                </a:solidFill>
                <a:latin typeface="Source Sans Pro"/>
                <a:ea typeface="Source Sans Pro"/>
                <a:cs typeface="Source Sans Pro"/>
                <a:sym typeface="Source Sans Pro"/>
              </a:endParaRPr>
            </a:p>
            <a:p>
              <a:pPr indent="-298450" lvl="0" marL="457200" rtl="0" algn="l">
                <a:lnSpc>
                  <a:spcPct val="100000"/>
                </a:lnSpc>
                <a:spcBef>
                  <a:spcPts val="0"/>
                </a:spcBef>
                <a:spcAft>
                  <a:spcPts val="0"/>
                </a:spcAft>
                <a:buClr>
                  <a:srgbClr val="FFFFFF"/>
                </a:buClr>
                <a:buSzPts val="1100"/>
                <a:buFont typeface="Source Sans Pro"/>
                <a:buChar char="●"/>
              </a:pPr>
              <a:r>
                <a:rPr lang="en" sz="1100">
                  <a:solidFill>
                    <a:srgbClr val="FFFFFF"/>
                  </a:solidFill>
                  <a:latin typeface="Source Sans Pro"/>
                  <a:ea typeface="Source Sans Pro"/>
                  <a:cs typeface="Source Sans Pro"/>
                  <a:sym typeface="Source Sans Pro"/>
                </a:rPr>
                <a:t>Click on the arrows to see the activity of other friends not on the first screen</a:t>
              </a:r>
              <a:endParaRPr sz="1100">
                <a:solidFill>
                  <a:srgbClr val="FFFFFF"/>
                </a:solidFill>
                <a:latin typeface="Source Sans Pro"/>
                <a:ea typeface="Source Sans Pro"/>
                <a:cs typeface="Source Sans Pro"/>
                <a:sym typeface="Source Sans Pro"/>
              </a:endParaRPr>
            </a:p>
            <a:p>
              <a:pPr indent="-298450" lvl="0" marL="457200" rtl="0" algn="l">
                <a:lnSpc>
                  <a:spcPct val="115000"/>
                </a:lnSpc>
                <a:spcBef>
                  <a:spcPts val="0"/>
                </a:spcBef>
                <a:spcAft>
                  <a:spcPts val="0"/>
                </a:spcAft>
                <a:buClr>
                  <a:srgbClr val="FFFFFF"/>
                </a:buClr>
                <a:buSzPts val="1100"/>
                <a:buFont typeface="Source Sans Pro"/>
                <a:buChar char="●"/>
              </a:pPr>
              <a:r>
                <a:rPr lang="en" sz="1100">
                  <a:solidFill>
                    <a:srgbClr val="FFFFFF"/>
                  </a:solidFill>
                  <a:latin typeface="Source Sans Pro"/>
                  <a:ea typeface="Source Sans Pro"/>
                  <a:cs typeface="Source Sans Pro"/>
                  <a:sym typeface="Source Sans Pro"/>
                </a:rPr>
                <a:t>Click on the home icon to return back to the app's homepage</a:t>
              </a:r>
              <a:endParaRPr sz="1100">
                <a:solidFill>
                  <a:srgbClr val="FFFFFF"/>
                </a:solidFill>
                <a:latin typeface="Source Sans Pro"/>
                <a:ea typeface="Source Sans Pro"/>
                <a:cs typeface="Source Sans Pro"/>
                <a:sym typeface="Source Sans Pro"/>
              </a:endParaRPr>
            </a:p>
          </p:txBody>
        </p:sp>
        <p:sp>
          <p:nvSpPr>
            <p:cNvPr id="520" name="Google Shape;520;p57"/>
            <p:cNvSpPr/>
            <p:nvPr/>
          </p:nvSpPr>
          <p:spPr>
            <a:xfrm>
              <a:off x="3457700" y="1353550"/>
              <a:ext cx="270600" cy="135300"/>
            </a:xfrm>
            <a:prstGeom prst="rect">
              <a:avLst/>
            </a:prstGeom>
            <a:solidFill>
              <a:srgbClr val="181E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524" name="Shape 524"/>
        <p:cNvGrpSpPr/>
        <p:nvPr/>
      </p:nvGrpSpPr>
      <p:grpSpPr>
        <a:xfrm>
          <a:off x="0" y="0"/>
          <a:ext cx="0" cy="0"/>
          <a:chOff x="0" y="0"/>
          <a:chExt cx="0" cy="0"/>
        </a:xfrm>
      </p:grpSpPr>
      <p:sp>
        <p:nvSpPr>
          <p:cNvPr id="525" name="Google Shape;525;p58"/>
          <p:cNvSpPr txBox="1"/>
          <p:nvPr>
            <p:ph type="title"/>
          </p:nvPr>
        </p:nvSpPr>
        <p:spPr>
          <a:xfrm>
            <a:off x="720800" y="445025"/>
            <a:ext cx="7702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Survey Results</a:t>
            </a:r>
            <a:endParaRPr/>
          </a:p>
        </p:txBody>
      </p:sp>
      <p:sp>
        <p:nvSpPr>
          <p:cNvPr id="526" name="Google Shape;526;p58"/>
          <p:cNvSpPr txBox="1"/>
          <p:nvPr>
            <p:ph idx="2" type="subTitle"/>
          </p:nvPr>
        </p:nvSpPr>
        <p:spPr>
          <a:xfrm>
            <a:off x="5377190" y="4196644"/>
            <a:ext cx="2793600" cy="427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Relative uniqueness</a:t>
            </a:r>
            <a:endParaRPr/>
          </a:p>
        </p:txBody>
      </p:sp>
      <p:sp>
        <p:nvSpPr>
          <p:cNvPr id="527" name="Google Shape;527;p58"/>
          <p:cNvSpPr txBox="1"/>
          <p:nvPr>
            <p:ph idx="2" type="subTitle"/>
          </p:nvPr>
        </p:nvSpPr>
        <p:spPr>
          <a:xfrm>
            <a:off x="1072766" y="4196644"/>
            <a:ext cx="2793600" cy="427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Appeal </a:t>
            </a:r>
            <a:endParaRPr/>
          </a:p>
        </p:txBody>
      </p:sp>
      <p:pic>
        <p:nvPicPr>
          <p:cNvPr id="528" name="Google Shape;528;p58"/>
          <p:cNvPicPr preferRelativeResize="0"/>
          <p:nvPr/>
        </p:nvPicPr>
        <p:blipFill rotWithShape="1">
          <a:blip r:embed="rId3">
            <a:alphaModFix/>
          </a:blip>
          <a:srcRect b="0" l="13013" r="14852" t="0"/>
          <a:stretch/>
        </p:blipFill>
        <p:spPr>
          <a:xfrm>
            <a:off x="4969117" y="1335200"/>
            <a:ext cx="3604947" cy="2873688"/>
          </a:xfrm>
          <a:prstGeom prst="rect">
            <a:avLst/>
          </a:prstGeom>
          <a:noFill/>
          <a:ln>
            <a:noFill/>
          </a:ln>
        </p:spPr>
      </p:pic>
      <p:pic>
        <p:nvPicPr>
          <p:cNvPr id="529" name="Google Shape;529;p58"/>
          <p:cNvPicPr preferRelativeResize="0"/>
          <p:nvPr/>
        </p:nvPicPr>
        <p:blipFill rotWithShape="1">
          <a:blip r:embed="rId4">
            <a:alphaModFix/>
          </a:blip>
          <a:srcRect b="0" l="8751" r="11255" t="0"/>
          <a:stretch/>
        </p:blipFill>
        <p:spPr>
          <a:xfrm>
            <a:off x="570037" y="1347444"/>
            <a:ext cx="3963951" cy="28492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533" name="Shape 533"/>
        <p:cNvGrpSpPr/>
        <p:nvPr/>
      </p:nvGrpSpPr>
      <p:grpSpPr>
        <a:xfrm>
          <a:off x="0" y="0"/>
          <a:ext cx="0" cy="0"/>
          <a:chOff x="0" y="0"/>
          <a:chExt cx="0" cy="0"/>
        </a:xfrm>
      </p:grpSpPr>
      <p:pic>
        <p:nvPicPr>
          <p:cNvPr id="534" name="Google Shape;534;p59"/>
          <p:cNvPicPr preferRelativeResize="0"/>
          <p:nvPr/>
        </p:nvPicPr>
        <p:blipFill rotWithShape="1">
          <a:blip r:embed="rId3">
            <a:alphaModFix/>
          </a:blip>
          <a:srcRect b="0" l="10386" r="0" t="0"/>
          <a:stretch/>
        </p:blipFill>
        <p:spPr>
          <a:xfrm>
            <a:off x="2120774" y="924400"/>
            <a:ext cx="4902550" cy="3820975"/>
          </a:xfrm>
          <a:prstGeom prst="rect">
            <a:avLst/>
          </a:prstGeom>
          <a:noFill/>
          <a:ln>
            <a:noFill/>
          </a:ln>
        </p:spPr>
      </p:pic>
      <p:sp>
        <p:nvSpPr>
          <p:cNvPr id="535" name="Google Shape;535;p59"/>
          <p:cNvSpPr txBox="1"/>
          <p:nvPr>
            <p:ph type="title"/>
          </p:nvPr>
        </p:nvSpPr>
        <p:spPr>
          <a:xfrm>
            <a:off x="720800" y="445025"/>
            <a:ext cx="7702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Survey Results</a:t>
            </a:r>
            <a:endParaRPr>
              <a:solidFill>
                <a:schemeClr val="dk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539" name="Shape 539"/>
        <p:cNvGrpSpPr/>
        <p:nvPr/>
      </p:nvGrpSpPr>
      <p:grpSpPr>
        <a:xfrm>
          <a:off x="0" y="0"/>
          <a:ext cx="0" cy="0"/>
          <a:chOff x="0" y="0"/>
          <a:chExt cx="0" cy="0"/>
        </a:xfrm>
      </p:grpSpPr>
      <p:sp>
        <p:nvSpPr>
          <p:cNvPr id="540" name="Google Shape;540;p60"/>
          <p:cNvSpPr txBox="1"/>
          <p:nvPr>
            <p:ph type="title"/>
          </p:nvPr>
        </p:nvSpPr>
        <p:spPr>
          <a:xfrm>
            <a:off x="720800" y="445025"/>
            <a:ext cx="7702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Survey Results</a:t>
            </a:r>
            <a:endParaRPr/>
          </a:p>
        </p:txBody>
      </p:sp>
      <p:sp>
        <p:nvSpPr>
          <p:cNvPr id="541" name="Google Shape;541;p60"/>
          <p:cNvSpPr txBox="1"/>
          <p:nvPr>
            <p:ph idx="1" type="subTitle"/>
          </p:nvPr>
        </p:nvSpPr>
        <p:spPr>
          <a:xfrm>
            <a:off x="1268238" y="2687650"/>
            <a:ext cx="3004500" cy="401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542" name="Google Shape;542;p60"/>
          <p:cNvSpPr txBox="1"/>
          <p:nvPr>
            <p:ph idx="3" type="subTitle"/>
          </p:nvPr>
        </p:nvSpPr>
        <p:spPr>
          <a:xfrm>
            <a:off x="4871259" y="2687650"/>
            <a:ext cx="3004500" cy="401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543" name="Google Shape;543;p60"/>
          <p:cNvPicPr preferRelativeResize="0"/>
          <p:nvPr/>
        </p:nvPicPr>
        <p:blipFill>
          <a:blip r:embed="rId3">
            <a:alphaModFix/>
          </a:blip>
          <a:stretch>
            <a:fillRect/>
          </a:stretch>
        </p:blipFill>
        <p:spPr>
          <a:xfrm>
            <a:off x="663024" y="1163400"/>
            <a:ext cx="7818050" cy="34499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47" name="Shape 547"/>
        <p:cNvGrpSpPr/>
        <p:nvPr/>
      </p:nvGrpSpPr>
      <p:grpSpPr>
        <a:xfrm>
          <a:off x="0" y="0"/>
          <a:ext cx="0" cy="0"/>
          <a:chOff x="0" y="0"/>
          <a:chExt cx="0" cy="0"/>
        </a:xfrm>
      </p:grpSpPr>
      <p:sp>
        <p:nvSpPr>
          <p:cNvPr id="548" name="Google Shape;548;p61"/>
          <p:cNvSpPr/>
          <p:nvPr/>
        </p:nvSpPr>
        <p:spPr>
          <a:xfrm rot="5400000">
            <a:off x="1826475" y="1180525"/>
            <a:ext cx="924900" cy="3267000"/>
          </a:xfrm>
          <a:prstGeom prst="roundRect">
            <a:avLst>
              <a:gd fmla="val 4964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61"/>
          <p:cNvSpPr txBox="1"/>
          <p:nvPr>
            <p:ph type="title"/>
          </p:nvPr>
        </p:nvSpPr>
        <p:spPr>
          <a:xfrm>
            <a:off x="720800" y="2487900"/>
            <a:ext cx="6178200" cy="63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500"/>
              <a:t>Go/No-Go</a:t>
            </a:r>
            <a:endParaRPr sz="4500"/>
          </a:p>
        </p:txBody>
      </p:sp>
      <p:sp>
        <p:nvSpPr>
          <p:cNvPr id="550" name="Google Shape;550;p61"/>
          <p:cNvSpPr txBox="1"/>
          <p:nvPr>
            <p:ph idx="2" type="title"/>
          </p:nvPr>
        </p:nvSpPr>
        <p:spPr>
          <a:xfrm>
            <a:off x="720800" y="1370650"/>
            <a:ext cx="4055400" cy="895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04</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554" name="Shape 554"/>
        <p:cNvGrpSpPr/>
        <p:nvPr/>
      </p:nvGrpSpPr>
      <p:grpSpPr>
        <a:xfrm>
          <a:off x="0" y="0"/>
          <a:ext cx="0" cy="0"/>
          <a:chOff x="0" y="0"/>
          <a:chExt cx="0" cy="0"/>
        </a:xfrm>
      </p:grpSpPr>
      <p:sp>
        <p:nvSpPr>
          <p:cNvPr id="555" name="Google Shape;555;p62"/>
          <p:cNvSpPr/>
          <p:nvPr/>
        </p:nvSpPr>
        <p:spPr>
          <a:xfrm>
            <a:off x="422150" y="332550"/>
            <a:ext cx="8299800" cy="4478400"/>
          </a:xfrm>
          <a:prstGeom prst="roundRect">
            <a:avLst>
              <a:gd fmla="val 5612"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62"/>
          <p:cNvSpPr txBox="1"/>
          <p:nvPr>
            <p:ph type="title"/>
          </p:nvPr>
        </p:nvSpPr>
        <p:spPr>
          <a:xfrm>
            <a:off x="720800" y="368825"/>
            <a:ext cx="7702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G</a:t>
            </a:r>
            <a:r>
              <a:rPr lang="en" sz="2600"/>
              <a:t>o/ No Go Decision</a:t>
            </a:r>
            <a:endParaRPr sz="2600"/>
          </a:p>
        </p:txBody>
      </p:sp>
      <p:grpSp>
        <p:nvGrpSpPr>
          <p:cNvPr id="557" name="Google Shape;557;p62"/>
          <p:cNvGrpSpPr/>
          <p:nvPr/>
        </p:nvGrpSpPr>
        <p:grpSpPr>
          <a:xfrm>
            <a:off x="567498" y="963275"/>
            <a:ext cx="8009102" cy="3719521"/>
            <a:chOff x="3720318" y="1484763"/>
            <a:chExt cx="1391919" cy="780297"/>
          </a:xfrm>
        </p:grpSpPr>
        <p:grpSp>
          <p:nvGrpSpPr>
            <p:cNvPr id="558" name="Google Shape;558;p62"/>
            <p:cNvGrpSpPr/>
            <p:nvPr/>
          </p:nvGrpSpPr>
          <p:grpSpPr>
            <a:xfrm>
              <a:off x="3720318" y="1844260"/>
              <a:ext cx="1391919" cy="8751"/>
              <a:chOff x="3720318" y="1844260"/>
              <a:chExt cx="1391919" cy="8751"/>
            </a:xfrm>
          </p:grpSpPr>
          <p:cxnSp>
            <p:nvCxnSpPr>
              <p:cNvPr id="559" name="Google Shape;559;p62"/>
              <p:cNvCxnSpPr/>
              <p:nvPr/>
            </p:nvCxnSpPr>
            <p:spPr>
              <a:xfrm>
                <a:off x="4678453" y="1850476"/>
                <a:ext cx="173400" cy="0"/>
              </a:xfrm>
              <a:prstGeom prst="straightConnector1">
                <a:avLst/>
              </a:prstGeom>
              <a:noFill/>
              <a:ln cap="flat" cmpd="sng" w="9525">
                <a:solidFill>
                  <a:srgbClr val="A5B7C6"/>
                </a:solidFill>
                <a:prstDash val="solid"/>
                <a:round/>
                <a:headEnd len="med" w="med" type="none"/>
                <a:tailEnd len="med" w="med" type="none"/>
              </a:ln>
            </p:spPr>
          </p:cxnSp>
          <p:cxnSp>
            <p:nvCxnSpPr>
              <p:cNvPr id="560" name="Google Shape;560;p62"/>
              <p:cNvCxnSpPr>
                <a:stCxn id="561" idx="6"/>
              </p:cNvCxnSpPr>
              <p:nvPr/>
            </p:nvCxnSpPr>
            <p:spPr>
              <a:xfrm>
                <a:off x="4019671" y="1848211"/>
                <a:ext cx="737700" cy="4800"/>
              </a:xfrm>
              <a:prstGeom prst="straightConnector1">
                <a:avLst/>
              </a:prstGeom>
              <a:noFill/>
              <a:ln cap="flat" cmpd="sng" w="9525">
                <a:solidFill>
                  <a:srgbClr val="A5B7C6"/>
                </a:solidFill>
                <a:prstDash val="solid"/>
                <a:round/>
                <a:headEnd len="med" w="med" type="none"/>
                <a:tailEnd len="med" w="med" type="none"/>
              </a:ln>
            </p:spPr>
          </p:cxnSp>
          <p:cxnSp>
            <p:nvCxnSpPr>
              <p:cNvPr id="562" name="Google Shape;562;p62"/>
              <p:cNvCxnSpPr/>
              <p:nvPr/>
            </p:nvCxnSpPr>
            <p:spPr>
              <a:xfrm>
                <a:off x="3720318" y="1850476"/>
                <a:ext cx="173400" cy="0"/>
              </a:xfrm>
              <a:prstGeom prst="straightConnector1">
                <a:avLst/>
              </a:prstGeom>
              <a:noFill/>
              <a:ln cap="flat" cmpd="sng" w="9525">
                <a:solidFill>
                  <a:srgbClr val="A5B7C6"/>
                </a:solidFill>
                <a:prstDash val="solid"/>
                <a:round/>
                <a:headEnd len="med" w="med" type="none"/>
                <a:tailEnd len="med" w="med" type="none"/>
              </a:ln>
            </p:spPr>
          </p:cxnSp>
          <p:cxnSp>
            <p:nvCxnSpPr>
              <p:cNvPr id="563" name="Google Shape;563;p62"/>
              <p:cNvCxnSpPr/>
              <p:nvPr/>
            </p:nvCxnSpPr>
            <p:spPr>
              <a:xfrm>
                <a:off x="4977837" y="1844260"/>
                <a:ext cx="134400" cy="300"/>
              </a:xfrm>
              <a:prstGeom prst="straightConnector1">
                <a:avLst/>
              </a:prstGeom>
              <a:noFill/>
              <a:ln cap="flat" cmpd="sng" w="9525">
                <a:solidFill>
                  <a:srgbClr val="A5B7C6"/>
                </a:solidFill>
                <a:prstDash val="solid"/>
                <a:round/>
                <a:headEnd len="med" w="med" type="none"/>
                <a:tailEnd len="med" w="med" type="triangle"/>
              </a:ln>
            </p:spPr>
          </p:cxnSp>
        </p:grpSp>
        <p:sp>
          <p:nvSpPr>
            <p:cNvPr id="561" name="Google Shape;561;p62"/>
            <p:cNvSpPr/>
            <p:nvPr/>
          </p:nvSpPr>
          <p:spPr>
            <a:xfrm>
              <a:off x="3891571" y="1779211"/>
              <a:ext cx="128100" cy="138000"/>
            </a:xfrm>
            <a:prstGeom prst="ellipse">
              <a:avLst/>
            </a:prstGeom>
            <a:solidFill>
              <a:srgbClr val="E3E9ED"/>
            </a:solidFill>
            <a:ln cap="flat" cmpd="sng" w="9525">
              <a:solidFill>
                <a:srgbClr val="5F7D9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64" name="Google Shape;564;p62"/>
            <p:cNvGrpSpPr/>
            <p:nvPr/>
          </p:nvGrpSpPr>
          <p:grpSpPr>
            <a:xfrm>
              <a:off x="3720319" y="1919690"/>
              <a:ext cx="609300" cy="345371"/>
              <a:chOff x="3720319" y="1919690"/>
              <a:chExt cx="609300" cy="345371"/>
            </a:xfrm>
          </p:grpSpPr>
          <p:cxnSp>
            <p:nvCxnSpPr>
              <p:cNvPr id="565" name="Google Shape;565;p62"/>
              <p:cNvCxnSpPr/>
              <p:nvPr/>
            </p:nvCxnSpPr>
            <p:spPr>
              <a:xfrm rot="10800000">
                <a:off x="3955170" y="1919690"/>
                <a:ext cx="900" cy="65700"/>
              </a:xfrm>
              <a:prstGeom prst="straightConnector1">
                <a:avLst/>
              </a:prstGeom>
              <a:noFill/>
              <a:ln cap="flat" cmpd="sng" w="9525">
                <a:solidFill>
                  <a:srgbClr val="A5B7C6"/>
                </a:solidFill>
                <a:prstDash val="solid"/>
                <a:round/>
                <a:headEnd len="med" w="med" type="none"/>
                <a:tailEnd len="med" w="med" type="none"/>
              </a:ln>
            </p:spPr>
          </p:cxnSp>
          <p:sp>
            <p:nvSpPr>
              <p:cNvPr id="566" name="Google Shape;566;p62"/>
              <p:cNvSpPr/>
              <p:nvPr/>
            </p:nvSpPr>
            <p:spPr>
              <a:xfrm>
                <a:off x="3720319" y="1994461"/>
                <a:ext cx="609300" cy="270600"/>
              </a:xfrm>
              <a:prstGeom prst="rect">
                <a:avLst/>
              </a:prstGeom>
              <a:solidFill>
                <a:srgbClr val="D9D9D9"/>
              </a:solidFill>
              <a:ln cap="flat" cmpd="sng" w="9525">
                <a:solidFill>
                  <a:srgbClr val="CCCCCC"/>
                </a:solidFill>
                <a:prstDash val="solid"/>
                <a:round/>
                <a:headEnd len="sm" w="sm" type="none"/>
                <a:tailEnd len="sm" w="sm" type="none"/>
              </a:ln>
            </p:spPr>
            <p:txBody>
              <a:bodyPr anchorCtr="0" anchor="ctr" bIns="91425" lIns="91425" spcFirstLastPara="1" rIns="91425" wrap="square" tIns="91425">
                <a:noAutofit/>
              </a:bodyPr>
              <a:lstStyle/>
              <a:p>
                <a:pPr indent="0" lvl="0" marL="0" marR="50800" rtl="0" algn="l">
                  <a:lnSpc>
                    <a:spcPct val="115000"/>
                  </a:lnSpc>
                  <a:spcBef>
                    <a:spcPts val="0"/>
                  </a:spcBef>
                  <a:spcAft>
                    <a:spcPts val="0"/>
                  </a:spcAft>
                  <a:buNone/>
                </a:pPr>
                <a:r>
                  <a:rPr lang="en" sz="1000" u="sng">
                    <a:solidFill>
                      <a:schemeClr val="accent1"/>
                    </a:solidFill>
                    <a:latin typeface="Source Sans Pro"/>
                    <a:ea typeface="Source Sans Pro"/>
                    <a:cs typeface="Source Sans Pro"/>
                    <a:sym typeface="Source Sans Pro"/>
                  </a:rPr>
                  <a:t>H</a:t>
                </a:r>
                <a:r>
                  <a:rPr lang="en" sz="1000" u="sng">
                    <a:solidFill>
                      <a:schemeClr val="accent1"/>
                    </a:solidFill>
                    <a:latin typeface="Source Sans Pro"/>
                    <a:ea typeface="Source Sans Pro"/>
                    <a:cs typeface="Source Sans Pro"/>
                    <a:sym typeface="Source Sans Pro"/>
                  </a:rPr>
                  <a:t>ow our potential product pivoted since our initial concept</a:t>
                </a:r>
                <a:endParaRPr sz="1000" u="sng">
                  <a:solidFill>
                    <a:schemeClr val="accent1"/>
                  </a:solidFill>
                  <a:latin typeface="Source Sans Pro"/>
                  <a:ea typeface="Source Sans Pro"/>
                  <a:cs typeface="Source Sans Pro"/>
                  <a:sym typeface="Source Sans Pro"/>
                </a:endParaRPr>
              </a:p>
              <a:p>
                <a:pPr indent="-292100" lvl="0" marL="457200" marR="50800" rtl="0" algn="l">
                  <a:lnSpc>
                    <a:spcPct val="100000"/>
                  </a:lnSpc>
                  <a:spcBef>
                    <a:spcPts val="0"/>
                  </a:spcBef>
                  <a:spcAft>
                    <a:spcPts val="0"/>
                  </a:spcAft>
                  <a:buClr>
                    <a:schemeClr val="accent1"/>
                  </a:buClr>
                  <a:buSzPts val="1000"/>
                  <a:buFont typeface="Livvic"/>
                  <a:buChar char="●"/>
                </a:pPr>
                <a:r>
                  <a:rPr i="1" lang="en" sz="1000">
                    <a:solidFill>
                      <a:schemeClr val="accent1"/>
                    </a:solidFill>
                    <a:latin typeface="Source Sans Pro"/>
                    <a:ea typeface="Source Sans Pro"/>
                    <a:cs typeface="Source Sans Pro"/>
                    <a:sym typeface="Source Sans Pro"/>
                  </a:rPr>
                  <a:t>Elimination</a:t>
                </a:r>
                <a:r>
                  <a:rPr lang="en" sz="1000">
                    <a:solidFill>
                      <a:schemeClr val="accent1"/>
                    </a:solidFill>
                    <a:latin typeface="Source Sans Pro"/>
                    <a:ea typeface="Source Sans Pro"/>
                    <a:cs typeface="Source Sans Pro"/>
                    <a:sym typeface="Source Sans Pro"/>
                  </a:rPr>
                  <a:t> of common features on productivity apps like reminders and files component</a:t>
                </a:r>
                <a:endParaRPr sz="1000">
                  <a:solidFill>
                    <a:schemeClr val="accent1"/>
                  </a:solidFill>
                  <a:latin typeface="Source Sans Pro"/>
                  <a:ea typeface="Source Sans Pro"/>
                  <a:cs typeface="Source Sans Pro"/>
                  <a:sym typeface="Source Sans Pro"/>
                </a:endParaRPr>
              </a:p>
              <a:p>
                <a:pPr indent="-292100" lvl="0" marL="457200" marR="50800" rtl="0" algn="l">
                  <a:lnSpc>
                    <a:spcPct val="100000"/>
                  </a:lnSpc>
                  <a:spcBef>
                    <a:spcPts val="0"/>
                  </a:spcBef>
                  <a:spcAft>
                    <a:spcPts val="0"/>
                  </a:spcAft>
                  <a:buClr>
                    <a:schemeClr val="accent1"/>
                  </a:buClr>
                  <a:buSzPts val="1000"/>
                  <a:buFont typeface="Livvic"/>
                  <a:buChar char="●"/>
                </a:pPr>
                <a:r>
                  <a:rPr i="1" lang="en" sz="1000">
                    <a:solidFill>
                      <a:schemeClr val="accent1"/>
                    </a:solidFill>
                    <a:latin typeface="Source Sans Pro"/>
                    <a:ea typeface="Source Sans Pro"/>
                    <a:cs typeface="Source Sans Pro"/>
                    <a:sym typeface="Source Sans Pro"/>
                  </a:rPr>
                  <a:t>Focus</a:t>
                </a:r>
                <a:r>
                  <a:rPr lang="en" sz="1000">
                    <a:solidFill>
                      <a:schemeClr val="accent1"/>
                    </a:solidFill>
                    <a:latin typeface="Source Sans Pro"/>
                    <a:ea typeface="Source Sans Pro"/>
                    <a:cs typeface="Source Sans Pro"/>
                    <a:sym typeface="Source Sans Pro"/>
                  </a:rPr>
                  <a:t> only on the 4 differentiating factors: Personalization, Rewards, Smart Do Not Disturb, Social Accountability</a:t>
                </a:r>
                <a:endParaRPr sz="1000">
                  <a:solidFill>
                    <a:schemeClr val="accent1"/>
                  </a:solidFill>
                  <a:latin typeface="Source Sans Pro"/>
                  <a:ea typeface="Source Sans Pro"/>
                  <a:cs typeface="Source Sans Pro"/>
                  <a:sym typeface="Source Sans Pro"/>
                </a:endParaRPr>
              </a:p>
              <a:p>
                <a:pPr indent="-292100" lvl="0" marL="457200" marR="50800" rtl="0" algn="l">
                  <a:lnSpc>
                    <a:spcPct val="100000"/>
                  </a:lnSpc>
                  <a:spcBef>
                    <a:spcPts val="0"/>
                  </a:spcBef>
                  <a:spcAft>
                    <a:spcPts val="0"/>
                  </a:spcAft>
                  <a:buClr>
                    <a:schemeClr val="accent1"/>
                  </a:buClr>
                  <a:buSzPts val="1000"/>
                  <a:buFont typeface="Livvic"/>
                  <a:buChar char="●"/>
                </a:pPr>
                <a:r>
                  <a:rPr i="1" lang="en" sz="1000">
                    <a:solidFill>
                      <a:schemeClr val="accent1"/>
                    </a:solidFill>
                    <a:latin typeface="Source Sans Pro"/>
                    <a:ea typeface="Source Sans Pro"/>
                    <a:cs typeface="Source Sans Pro"/>
                    <a:sym typeface="Source Sans Pro"/>
                  </a:rPr>
                  <a:t>Add</a:t>
                </a:r>
                <a:r>
                  <a:rPr lang="en" sz="1000">
                    <a:solidFill>
                      <a:schemeClr val="accent1"/>
                    </a:solidFill>
                    <a:latin typeface="Source Sans Pro"/>
                    <a:ea typeface="Source Sans Pro"/>
                    <a:cs typeface="Source Sans Pro"/>
                    <a:sym typeface="Source Sans Pro"/>
                  </a:rPr>
                  <a:t> partnerships with reward companies</a:t>
                </a:r>
                <a:endParaRPr sz="1000"/>
              </a:p>
            </p:txBody>
          </p:sp>
        </p:grpSp>
        <p:grpSp>
          <p:nvGrpSpPr>
            <p:cNvPr id="567" name="Google Shape;567;p62"/>
            <p:cNvGrpSpPr/>
            <p:nvPr/>
          </p:nvGrpSpPr>
          <p:grpSpPr>
            <a:xfrm>
              <a:off x="4096140" y="1484763"/>
              <a:ext cx="682500" cy="284336"/>
              <a:chOff x="4096140" y="1484763"/>
              <a:chExt cx="682500" cy="284336"/>
            </a:xfrm>
          </p:grpSpPr>
          <p:cxnSp>
            <p:nvCxnSpPr>
              <p:cNvPr id="568" name="Google Shape;568;p62"/>
              <p:cNvCxnSpPr/>
              <p:nvPr/>
            </p:nvCxnSpPr>
            <p:spPr>
              <a:xfrm flipH="1" rot="10800000">
                <a:off x="4416215" y="1721100"/>
                <a:ext cx="1500" cy="48000"/>
              </a:xfrm>
              <a:prstGeom prst="straightConnector1">
                <a:avLst/>
              </a:prstGeom>
              <a:noFill/>
              <a:ln cap="flat" cmpd="sng" w="9525">
                <a:solidFill>
                  <a:srgbClr val="A5B7C6"/>
                </a:solidFill>
                <a:prstDash val="solid"/>
                <a:round/>
                <a:headEnd len="med" w="med" type="none"/>
                <a:tailEnd len="med" w="med" type="none"/>
              </a:ln>
            </p:spPr>
          </p:cxnSp>
          <p:sp>
            <p:nvSpPr>
              <p:cNvPr id="569" name="Google Shape;569;p62"/>
              <p:cNvSpPr/>
              <p:nvPr/>
            </p:nvSpPr>
            <p:spPr>
              <a:xfrm>
                <a:off x="4096140" y="1484763"/>
                <a:ext cx="682500" cy="222000"/>
              </a:xfrm>
              <a:prstGeom prst="rect">
                <a:avLst/>
              </a:prstGeom>
              <a:solidFill>
                <a:srgbClr val="D9D9D9"/>
              </a:solidFill>
              <a:ln cap="flat" cmpd="sng" w="9525">
                <a:solidFill>
                  <a:srgbClr val="CCCCCC"/>
                </a:solidFill>
                <a:prstDash val="solid"/>
                <a:round/>
                <a:headEnd len="sm" w="sm" type="none"/>
                <a:tailEnd len="sm" w="sm" type="none"/>
              </a:ln>
            </p:spPr>
            <p:txBody>
              <a:bodyPr anchorCtr="0" anchor="ctr" bIns="91425" lIns="91425" spcFirstLastPara="1" rIns="91425" wrap="square" tIns="91425">
                <a:noAutofit/>
              </a:bodyPr>
              <a:lstStyle/>
              <a:p>
                <a:pPr indent="0" lvl="0" marL="0" marR="50800" rtl="0" algn="l">
                  <a:lnSpc>
                    <a:spcPct val="100000"/>
                  </a:lnSpc>
                  <a:spcBef>
                    <a:spcPts val="0"/>
                  </a:spcBef>
                  <a:spcAft>
                    <a:spcPts val="0"/>
                  </a:spcAft>
                  <a:buNone/>
                </a:pPr>
                <a:r>
                  <a:rPr lang="en" sz="1000" u="sng">
                    <a:solidFill>
                      <a:schemeClr val="accent1"/>
                    </a:solidFill>
                    <a:latin typeface="Source Sans Pro"/>
                    <a:ea typeface="Source Sans Pro"/>
                    <a:cs typeface="Source Sans Pro"/>
                    <a:sym typeface="Source Sans Pro"/>
                  </a:rPr>
                  <a:t>Analyzing final survey results</a:t>
                </a:r>
                <a:endParaRPr sz="1000" u="sng">
                  <a:solidFill>
                    <a:schemeClr val="accent1"/>
                  </a:solidFill>
                  <a:latin typeface="Source Sans Pro"/>
                  <a:ea typeface="Source Sans Pro"/>
                  <a:cs typeface="Source Sans Pro"/>
                  <a:sym typeface="Source Sans Pro"/>
                </a:endParaRPr>
              </a:p>
              <a:p>
                <a:pPr indent="-292100" lvl="0" marL="457200" marR="50800" rtl="0" algn="l">
                  <a:lnSpc>
                    <a:spcPct val="100000"/>
                  </a:lnSpc>
                  <a:spcBef>
                    <a:spcPts val="0"/>
                  </a:spcBef>
                  <a:spcAft>
                    <a:spcPts val="0"/>
                  </a:spcAft>
                  <a:buClr>
                    <a:schemeClr val="accent1"/>
                  </a:buClr>
                  <a:buSzPts val="1000"/>
                  <a:buFont typeface="Livvic"/>
                  <a:buChar char="●"/>
                </a:pPr>
                <a:r>
                  <a:rPr i="1" lang="en" sz="1000">
                    <a:solidFill>
                      <a:schemeClr val="accent1"/>
                    </a:solidFill>
                    <a:latin typeface="Source Sans Pro"/>
                    <a:ea typeface="Source Sans Pro"/>
                    <a:cs typeface="Source Sans Pro"/>
                    <a:sym typeface="Source Sans Pro"/>
                  </a:rPr>
                  <a:t>Positive Feedback: </a:t>
                </a:r>
                <a:r>
                  <a:rPr lang="en" sz="1000">
                    <a:solidFill>
                      <a:schemeClr val="accent1"/>
                    </a:solidFill>
                    <a:latin typeface="Source Sans Pro"/>
                    <a:ea typeface="Source Sans Pro"/>
                    <a:cs typeface="Source Sans Pro"/>
                    <a:sym typeface="Source Sans Pro"/>
                  </a:rPr>
                  <a:t>Ratings of relevance, uniqueness, and attractiveness of product is ALL over 80%</a:t>
                </a:r>
                <a:endParaRPr sz="1000">
                  <a:solidFill>
                    <a:schemeClr val="accent1"/>
                  </a:solidFill>
                  <a:latin typeface="Source Sans Pro"/>
                  <a:ea typeface="Source Sans Pro"/>
                  <a:cs typeface="Source Sans Pro"/>
                  <a:sym typeface="Source Sans Pro"/>
                </a:endParaRPr>
              </a:p>
              <a:p>
                <a:pPr indent="-292100" lvl="0" marL="457200" marR="50800" rtl="0" algn="l">
                  <a:lnSpc>
                    <a:spcPct val="100000"/>
                  </a:lnSpc>
                  <a:spcBef>
                    <a:spcPts val="0"/>
                  </a:spcBef>
                  <a:spcAft>
                    <a:spcPts val="0"/>
                  </a:spcAft>
                  <a:buClr>
                    <a:schemeClr val="accent1"/>
                  </a:buClr>
                  <a:buSzPts val="1000"/>
                  <a:buFont typeface="Livvic"/>
                  <a:buChar char="●"/>
                </a:pPr>
                <a:r>
                  <a:rPr i="1" lang="en" sz="1000">
                    <a:solidFill>
                      <a:schemeClr val="accent1"/>
                    </a:solidFill>
                    <a:latin typeface="Source Sans Pro"/>
                    <a:ea typeface="Source Sans Pro"/>
                    <a:cs typeface="Source Sans Pro"/>
                    <a:sym typeface="Source Sans Pro"/>
                  </a:rPr>
                  <a:t>Negative Feedback:</a:t>
                </a:r>
                <a:r>
                  <a:rPr lang="en" sz="1000">
                    <a:solidFill>
                      <a:schemeClr val="accent1"/>
                    </a:solidFill>
                    <a:latin typeface="Source Sans Pro"/>
                    <a:ea typeface="Source Sans Pro"/>
                    <a:cs typeface="Source Sans Pro"/>
                    <a:sym typeface="Source Sans Pro"/>
                  </a:rPr>
                  <a:t> Will not pay a premium price ($1.99+) for the app, only about 50%  of participants said they will purchase the product</a:t>
                </a:r>
                <a:endParaRPr sz="1000">
                  <a:solidFill>
                    <a:schemeClr val="accent1"/>
                  </a:solidFill>
                  <a:latin typeface="Source Sans Pro"/>
                  <a:ea typeface="Source Sans Pro"/>
                  <a:cs typeface="Source Sans Pro"/>
                  <a:sym typeface="Source Sans Pro"/>
                </a:endParaRPr>
              </a:p>
            </p:txBody>
          </p:sp>
        </p:grpSp>
        <p:sp>
          <p:nvSpPr>
            <p:cNvPr id="570" name="Google Shape;570;p62"/>
            <p:cNvSpPr/>
            <p:nvPr/>
          </p:nvSpPr>
          <p:spPr>
            <a:xfrm>
              <a:off x="4358550" y="1771973"/>
              <a:ext cx="128100" cy="145200"/>
            </a:xfrm>
            <a:prstGeom prst="ellipse">
              <a:avLst/>
            </a:prstGeom>
            <a:solidFill>
              <a:srgbClr val="BAC8D3"/>
            </a:solidFill>
            <a:ln cap="flat" cmpd="sng" w="9525">
              <a:solidFill>
                <a:srgbClr val="5F819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71" name="Google Shape;571;p62"/>
            <p:cNvGrpSpPr/>
            <p:nvPr/>
          </p:nvGrpSpPr>
          <p:grpSpPr>
            <a:xfrm>
              <a:off x="4634205" y="1919988"/>
              <a:ext cx="475500" cy="345072"/>
              <a:chOff x="4634205" y="1919988"/>
              <a:chExt cx="475500" cy="345072"/>
            </a:xfrm>
          </p:grpSpPr>
          <p:cxnSp>
            <p:nvCxnSpPr>
              <p:cNvPr id="572" name="Google Shape;572;p62"/>
              <p:cNvCxnSpPr/>
              <p:nvPr/>
            </p:nvCxnSpPr>
            <p:spPr>
              <a:xfrm rot="10800000">
                <a:off x="4914909" y="1919988"/>
                <a:ext cx="3300" cy="65100"/>
              </a:xfrm>
              <a:prstGeom prst="straightConnector1">
                <a:avLst/>
              </a:prstGeom>
              <a:noFill/>
              <a:ln cap="flat" cmpd="sng" w="9525">
                <a:solidFill>
                  <a:srgbClr val="A5B7C6"/>
                </a:solidFill>
                <a:prstDash val="solid"/>
                <a:round/>
                <a:headEnd len="med" w="med" type="none"/>
                <a:tailEnd len="med" w="med" type="none"/>
              </a:ln>
            </p:spPr>
          </p:cxnSp>
          <p:sp>
            <p:nvSpPr>
              <p:cNvPr id="573" name="Google Shape;573;p62"/>
              <p:cNvSpPr/>
              <p:nvPr/>
            </p:nvSpPr>
            <p:spPr>
              <a:xfrm>
                <a:off x="4634205" y="1994461"/>
                <a:ext cx="475500" cy="270600"/>
              </a:xfrm>
              <a:prstGeom prst="rect">
                <a:avLst/>
              </a:prstGeom>
              <a:solidFill>
                <a:srgbClr val="D9D9D9"/>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marR="50800" rtl="0" algn="l">
                  <a:lnSpc>
                    <a:spcPct val="150000"/>
                  </a:lnSpc>
                  <a:spcBef>
                    <a:spcPts val="0"/>
                  </a:spcBef>
                  <a:spcAft>
                    <a:spcPts val="0"/>
                  </a:spcAft>
                  <a:buNone/>
                </a:pPr>
                <a:r>
                  <a:rPr lang="en" sz="1000" u="sng">
                    <a:solidFill>
                      <a:schemeClr val="accent1"/>
                    </a:solidFill>
                    <a:latin typeface="Source Sans Pro"/>
                    <a:ea typeface="Source Sans Pro"/>
                    <a:cs typeface="Source Sans Pro"/>
                    <a:sym typeface="Source Sans Pro"/>
                  </a:rPr>
                  <a:t>Final Go/ No Go Decision</a:t>
                </a:r>
                <a:endParaRPr sz="1000" u="sng">
                  <a:solidFill>
                    <a:schemeClr val="accent1"/>
                  </a:solidFill>
                  <a:latin typeface="Source Sans Pro"/>
                  <a:ea typeface="Source Sans Pro"/>
                  <a:cs typeface="Source Sans Pro"/>
                  <a:sym typeface="Source Sans Pro"/>
                </a:endParaRPr>
              </a:p>
              <a:p>
                <a:pPr indent="0" lvl="0" marL="0" marR="50800" rtl="0" algn="l">
                  <a:lnSpc>
                    <a:spcPct val="115000"/>
                  </a:lnSpc>
                  <a:spcBef>
                    <a:spcPts val="0"/>
                  </a:spcBef>
                  <a:spcAft>
                    <a:spcPts val="0"/>
                  </a:spcAft>
                  <a:buNone/>
                </a:pPr>
                <a:r>
                  <a:rPr b="1" lang="en" sz="1000">
                    <a:solidFill>
                      <a:schemeClr val="accent1"/>
                    </a:solidFill>
                    <a:latin typeface="Source Sans Pro"/>
                    <a:ea typeface="Source Sans Pro"/>
                    <a:cs typeface="Source Sans Pro"/>
                    <a:sym typeface="Source Sans Pro"/>
                  </a:rPr>
                  <a:t>Due to the positive response rate toward the product’s relevance, uniqueness, and attractiveness, our team has decided to move forward and  proceed with a market test of StudyWithUs.</a:t>
                </a:r>
                <a:endParaRPr b="1"/>
              </a:p>
            </p:txBody>
          </p:sp>
        </p:grpSp>
        <p:sp>
          <p:nvSpPr>
            <p:cNvPr id="574" name="Google Shape;574;p62"/>
            <p:cNvSpPr/>
            <p:nvPr/>
          </p:nvSpPr>
          <p:spPr>
            <a:xfrm>
              <a:off x="4852016" y="1763714"/>
              <a:ext cx="128100" cy="153600"/>
            </a:xfrm>
            <a:prstGeom prst="ellipse">
              <a:avLst/>
            </a:prstGeom>
            <a:solidFill>
              <a:srgbClr val="7994A9"/>
            </a:solidFill>
            <a:ln cap="flat" cmpd="sng" w="9525">
              <a:solidFill>
                <a:srgbClr val="5F7D9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5" name="Google Shape;575;p62"/>
          <p:cNvSpPr txBox="1"/>
          <p:nvPr/>
        </p:nvSpPr>
        <p:spPr>
          <a:xfrm>
            <a:off x="1663675" y="2393975"/>
            <a:ext cx="5052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800">
                <a:latin typeface="Merriweather"/>
                <a:ea typeface="Merriweather"/>
                <a:cs typeface="Merriweather"/>
                <a:sym typeface="Merriweather"/>
              </a:rPr>
              <a:t>1</a:t>
            </a:r>
            <a:endParaRPr b="1" sz="2800">
              <a:latin typeface="Merriweather"/>
              <a:ea typeface="Merriweather"/>
              <a:cs typeface="Merriweather"/>
              <a:sym typeface="Merriweather"/>
            </a:endParaRPr>
          </a:p>
        </p:txBody>
      </p:sp>
      <p:sp>
        <p:nvSpPr>
          <p:cNvPr id="576" name="Google Shape;576;p62"/>
          <p:cNvSpPr txBox="1"/>
          <p:nvPr/>
        </p:nvSpPr>
        <p:spPr>
          <a:xfrm>
            <a:off x="4367225" y="2336700"/>
            <a:ext cx="5052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800">
                <a:latin typeface="Merriweather"/>
                <a:ea typeface="Merriweather"/>
                <a:cs typeface="Merriweather"/>
                <a:sym typeface="Merriweather"/>
              </a:rPr>
              <a:t>2</a:t>
            </a:r>
            <a:endParaRPr b="1" sz="2800">
              <a:latin typeface="Merriweather"/>
              <a:ea typeface="Merriweather"/>
              <a:cs typeface="Merriweather"/>
              <a:sym typeface="Merriweather"/>
            </a:endParaRPr>
          </a:p>
        </p:txBody>
      </p:sp>
      <p:sp>
        <p:nvSpPr>
          <p:cNvPr id="577" name="Google Shape;577;p62"/>
          <p:cNvSpPr txBox="1"/>
          <p:nvPr/>
        </p:nvSpPr>
        <p:spPr>
          <a:xfrm>
            <a:off x="7198075" y="2336700"/>
            <a:ext cx="5052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800">
                <a:latin typeface="Merriweather"/>
                <a:ea typeface="Merriweather"/>
                <a:cs typeface="Merriweather"/>
                <a:sym typeface="Merriweather"/>
              </a:rPr>
              <a:t>3</a:t>
            </a:r>
            <a:endParaRPr b="1" sz="2800">
              <a:latin typeface="Merriweather"/>
              <a:ea typeface="Merriweather"/>
              <a:cs typeface="Merriweather"/>
              <a:sym typeface="Merriweathe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581" name="Shape 581"/>
        <p:cNvGrpSpPr/>
        <p:nvPr/>
      </p:nvGrpSpPr>
      <p:grpSpPr>
        <a:xfrm>
          <a:off x="0" y="0"/>
          <a:ext cx="0" cy="0"/>
          <a:chOff x="0" y="0"/>
          <a:chExt cx="0" cy="0"/>
        </a:xfrm>
      </p:grpSpPr>
      <p:sp>
        <p:nvSpPr>
          <p:cNvPr id="582" name="Google Shape;582;p63"/>
          <p:cNvSpPr txBox="1"/>
          <p:nvPr>
            <p:ph type="title"/>
          </p:nvPr>
        </p:nvSpPr>
        <p:spPr>
          <a:xfrm>
            <a:off x="449675" y="434550"/>
            <a:ext cx="7702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Marketing Plan</a:t>
            </a:r>
            <a:endParaRPr/>
          </a:p>
        </p:txBody>
      </p:sp>
      <p:graphicFrame>
        <p:nvGraphicFramePr>
          <p:cNvPr id="583" name="Google Shape;583;p63"/>
          <p:cNvGraphicFramePr/>
          <p:nvPr/>
        </p:nvGraphicFramePr>
        <p:xfrm>
          <a:off x="449675" y="1185100"/>
          <a:ext cx="3000000" cy="3000000"/>
        </p:xfrm>
        <a:graphic>
          <a:graphicData uri="http://schemas.openxmlformats.org/drawingml/2006/table">
            <a:tbl>
              <a:tblPr>
                <a:noFill/>
                <a:tableStyleId>{61B82AC4-376E-465C-BBDE-F26C6F857DB5}</a:tableStyleId>
              </a:tblPr>
              <a:tblGrid>
                <a:gridCol w="4176850"/>
                <a:gridCol w="4176850"/>
              </a:tblGrid>
              <a:tr h="1805750">
                <a:tc>
                  <a:txBody>
                    <a:bodyPr/>
                    <a:lstStyle/>
                    <a:p>
                      <a:pPr indent="0" lvl="0" marL="0" rtl="0" algn="l">
                        <a:spcBef>
                          <a:spcPts val="0"/>
                        </a:spcBef>
                        <a:spcAft>
                          <a:spcPts val="0"/>
                        </a:spcAft>
                        <a:buNone/>
                      </a:pPr>
                      <a:r>
                        <a:t/>
                      </a:r>
                      <a:endParaRPr/>
                    </a:p>
                  </a:txBody>
                  <a:tcPr marT="91425" marB="91425" marR="91425" marL="91425">
                    <a:solidFill>
                      <a:srgbClr val="9E9E9E"/>
                    </a:solidFill>
                  </a:tcPr>
                </a:tc>
                <a:tc>
                  <a:txBody>
                    <a:bodyPr/>
                    <a:lstStyle/>
                    <a:p>
                      <a:pPr indent="0" lvl="0" marL="0" rtl="0" algn="l">
                        <a:spcBef>
                          <a:spcPts val="0"/>
                        </a:spcBef>
                        <a:spcAft>
                          <a:spcPts val="0"/>
                        </a:spcAft>
                        <a:buNone/>
                      </a:pPr>
                      <a:r>
                        <a:t/>
                      </a:r>
                      <a:endParaRPr/>
                    </a:p>
                  </a:txBody>
                  <a:tcPr marT="91425" marB="91425" marR="91425" marL="91425">
                    <a:solidFill>
                      <a:srgbClr val="F2F2F2"/>
                    </a:solidFill>
                  </a:tcPr>
                </a:tc>
              </a:tr>
              <a:tr h="1805750">
                <a:tc>
                  <a:txBody>
                    <a:bodyPr/>
                    <a:lstStyle/>
                    <a:p>
                      <a:pPr indent="0" lvl="0" marL="0" rtl="0" algn="l">
                        <a:spcBef>
                          <a:spcPts val="0"/>
                        </a:spcBef>
                        <a:spcAft>
                          <a:spcPts val="0"/>
                        </a:spcAft>
                        <a:buNone/>
                      </a:pPr>
                      <a:r>
                        <a:t/>
                      </a:r>
                      <a:endParaRPr/>
                    </a:p>
                  </a:txBody>
                  <a:tcPr marT="91425" marB="91425" marR="91425" marL="91425">
                    <a:solidFill>
                      <a:srgbClr val="D7DFE5"/>
                    </a:solidFill>
                  </a:tcPr>
                </a:tc>
                <a:tc>
                  <a:txBody>
                    <a:bodyPr/>
                    <a:lstStyle/>
                    <a:p>
                      <a:pPr indent="0" lvl="0" marL="0" rtl="0" algn="l">
                        <a:spcBef>
                          <a:spcPts val="0"/>
                        </a:spcBef>
                        <a:spcAft>
                          <a:spcPts val="0"/>
                        </a:spcAft>
                        <a:buNone/>
                      </a:pPr>
                      <a:r>
                        <a:t/>
                      </a:r>
                      <a:endParaRPr/>
                    </a:p>
                  </a:txBody>
                  <a:tcPr marT="91425" marB="91425" marR="91425" marL="91425">
                    <a:solidFill>
                      <a:srgbClr val="C2C2C2"/>
                    </a:solidFill>
                  </a:tcPr>
                </a:tc>
              </a:tr>
            </a:tbl>
          </a:graphicData>
        </a:graphic>
      </p:graphicFrame>
      <p:sp>
        <p:nvSpPr>
          <p:cNvPr id="584" name="Google Shape;584;p63"/>
          <p:cNvSpPr txBox="1"/>
          <p:nvPr/>
        </p:nvSpPr>
        <p:spPr>
          <a:xfrm>
            <a:off x="449675" y="1193850"/>
            <a:ext cx="35511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latin typeface="Source Sans Pro"/>
                <a:ea typeface="Source Sans Pro"/>
                <a:cs typeface="Source Sans Pro"/>
                <a:sym typeface="Source Sans Pro"/>
              </a:rPr>
              <a:t>Product</a:t>
            </a:r>
            <a:endParaRPr b="1" sz="1600">
              <a:latin typeface="Source Sans Pro"/>
              <a:ea typeface="Source Sans Pro"/>
              <a:cs typeface="Source Sans Pro"/>
              <a:sym typeface="Source Sans Pro"/>
            </a:endParaRPr>
          </a:p>
        </p:txBody>
      </p:sp>
      <p:sp>
        <p:nvSpPr>
          <p:cNvPr id="585" name="Google Shape;585;p63"/>
          <p:cNvSpPr txBox="1"/>
          <p:nvPr/>
        </p:nvSpPr>
        <p:spPr>
          <a:xfrm>
            <a:off x="449675" y="3011850"/>
            <a:ext cx="35511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latin typeface="Source Sans Pro"/>
                <a:ea typeface="Source Sans Pro"/>
                <a:cs typeface="Source Sans Pro"/>
                <a:sym typeface="Source Sans Pro"/>
              </a:rPr>
              <a:t>Place</a:t>
            </a:r>
            <a:endParaRPr b="1" sz="1600">
              <a:latin typeface="Source Sans Pro"/>
              <a:ea typeface="Source Sans Pro"/>
              <a:cs typeface="Source Sans Pro"/>
              <a:sym typeface="Source Sans Pro"/>
            </a:endParaRPr>
          </a:p>
        </p:txBody>
      </p:sp>
      <p:sp>
        <p:nvSpPr>
          <p:cNvPr id="586" name="Google Shape;586;p63"/>
          <p:cNvSpPr txBox="1"/>
          <p:nvPr/>
        </p:nvSpPr>
        <p:spPr>
          <a:xfrm>
            <a:off x="4626525" y="1193850"/>
            <a:ext cx="35511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latin typeface="Source Sans Pro"/>
                <a:ea typeface="Source Sans Pro"/>
                <a:cs typeface="Source Sans Pro"/>
                <a:sym typeface="Source Sans Pro"/>
              </a:rPr>
              <a:t>Price</a:t>
            </a:r>
            <a:endParaRPr b="1" sz="1600">
              <a:latin typeface="Source Sans Pro"/>
              <a:ea typeface="Source Sans Pro"/>
              <a:cs typeface="Source Sans Pro"/>
              <a:sym typeface="Source Sans Pro"/>
            </a:endParaRPr>
          </a:p>
        </p:txBody>
      </p:sp>
      <p:sp>
        <p:nvSpPr>
          <p:cNvPr id="587" name="Google Shape;587;p63"/>
          <p:cNvSpPr txBox="1"/>
          <p:nvPr/>
        </p:nvSpPr>
        <p:spPr>
          <a:xfrm>
            <a:off x="4626525" y="3011850"/>
            <a:ext cx="35511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latin typeface="Source Sans Pro"/>
                <a:ea typeface="Source Sans Pro"/>
                <a:cs typeface="Source Sans Pro"/>
                <a:sym typeface="Source Sans Pro"/>
              </a:rPr>
              <a:t>Promotion</a:t>
            </a:r>
            <a:endParaRPr sz="1600">
              <a:latin typeface="Source Sans Pro"/>
              <a:ea typeface="Source Sans Pro"/>
              <a:cs typeface="Source Sans Pro"/>
              <a:sym typeface="Source Sans Pro"/>
            </a:endParaRPr>
          </a:p>
        </p:txBody>
      </p:sp>
      <p:sp>
        <p:nvSpPr>
          <p:cNvPr id="588" name="Google Shape;588;p63"/>
          <p:cNvSpPr txBox="1"/>
          <p:nvPr/>
        </p:nvSpPr>
        <p:spPr>
          <a:xfrm>
            <a:off x="582675" y="1508100"/>
            <a:ext cx="3909900" cy="1400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000" u="sng">
                <a:latin typeface="Source Sans Pro"/>
                <a:ea typeface="Source Sans Pro"/>
                <a:cs typeface="Source Sans Pro"/>
                <a:sym typeface="Source Sans Pro"/>
              </a:rPr>
              <a:t>Value Proposition: </a:t>
            </a:r>
            <a:r>
              <a:rPr i="1" lang="en" sz="1000">
                <a:latin typeface="Source Sans Pro"/>
                <a:ea typeface="Source Sans Pro"/>
                <a:cs typeface="Source Sans Pro"/>
                <a:sym typeface="Source Sans Pro"/>
              </a:rPr>
              <a:t>StudyWithUs</a:t>
            </a:r>
            <a:r>
              <a:rPr lang="en" sz="1000">
                <a:latin typeface="Source Sans Pro"/>
                <a:ea typeface="Source Sans Pro"/>
                <a:cs typeface="Source Sans Pro"/>
                <a:sym typeface="Source Sans Pro"/>
              </a:rPr>
              <a:t> provides users with the ability to start their productivity journey or enhance their productivity through the implementation  of 4 unique features (below). The app’s consolidation and simple navigation caterers to people </a:t>
            </a:r>
            <a:r>
              <a:rPr i="1" lang="en" sz="1000">
                <a:latin typeface="Source Sans Pro"/>
                <a:ea typeface="Source Sans Pro"/>
                <a:cs typeface="Source Sans Pro"/>
                <a:sym typeface="Source Sans Pro"/>
              </a:rPr>
              <a:t>new</a:t>
            </a:r>
            <a:r>
              <a:rPr lang="en" sz="1000">
                <a:latin typeface="Source Sans Pro"/>
                <a:ea typeface="Source Sans Pro"/>
                <a:cs typeface="Source Sans Pro"/>
                <a:sym typeface="Source Sans Pro"/>
              </a:rPr>
              <a:t> to productivity apps.</a:t>
            </a:r>
            <a:endParaRPr sz="1000">
              <a:latin typeface="Source Sans Pro"/>
              <a:ea typeface="Source Sans Pro"/>
              <a:cs typeface="Source Sans Pro"/>
              <a:sym typeface="Source Sans Pro"/>
            </a:endParaRPr>
          </a:p>
          <a:p>
            <a:pPr indent="0" lvl="0" marL="0" rtl="0" algn="l">
              <a:lnSpc>
                <a:spcPct val="115000"/>
              </a:lnSpc>
              <a:spcBef>
                <a:spcPts val="0"/>
              </a:spcBef>
              <a:spcAft>
                <a:spcPts val="0"/>
              </a:spcAft>
              <a:buNone/>
            </a:pPr>
            <a:r>
              <a:rPr lang="en" sz="1000" u="sng">
                <a:latin typeface="Source Sans Pro"/>
                <a:ea typeface="Source Sans Pro"/>
                <a:cs typeface="Source Sans Pro"/>
                <a:sym typeface="Source Sans Pro"/>
              </a:rPr>
              <a:t>4 Key Attributes:</a:t>
            </a:r>
            <a:endParaRPr sz="1000" u="sng">
              <a:latin typeface="Source Sans Pro"/>
              <a:ea typeface="Source Sans Pro"/>
              <a:cs typeface="Source Sans Pro"/>
              <a:sym typeface="Source Sans Pro"/>
            </a:endParaRPr>
          </a:p>
          <a:p>
            <a:pPr indent="0" lvl="0" marL="0" rtl="0" algn="l">
              <a:lnSpc>
                <a:spcPct val="115000"/>
              </a:lnSpc>
              <a:spcBef>
                <a:spcPts val="0"/>
              </a:spcBef>
              <a:spcAft>
                <a:spcPts val="0"/>
              </a:spcAft>
              <a:buNone/>
            </a:pPr>
            <a:r>
              <a:rPr lang="en" sz="1000">
                <a:latin typeface="Source Sans Pro"/>
                <a:ea typeface="Source Sans Pro"/>
                <a:cs typeface="Source Sans Pro"/>
                <a:sym typeface="Source Sans Pro"/>
              </a:rPr>
              <a:t>Personalization Quizzes                    Smart Do Not Disturb</a:t>
            </a:r>
            <a:endParaRPr sz="1000">
              <a:latin typeface="Source Sans Pro"/>
              <a:ea typeface="Source Sans Pro"/>
              <a:cs typeface="Source Sans Pro"/>
              <a:sym typeface="Source Sans Pro"/>
            </a:endParaRPr>
          </a:p>
          <a:p>
            <a:pPr indent="0" lvl="0" marL="0" rtl="0" algn="l">
              <a:lnSpc>
                <a:spcPct val="115000"/>
              </a:lnSpc>
              <a:spcBef>
                <a:spcPts val="0"/>
              </a:spcBef>
              <a:spcAft>
                <a:spcPts val="0"/>
              </a:spcAft>
              <a:buNone/>
            </a:pPr>
            <a:r>
              <a:rPr lang="en" sz="1000">
                <a:latin typeface="Source Sans Pro"/>
                <a:ea typeface="Source Sans Pro"/>
                <a:cs typeface="Source Sans Pro"/>
                <a:sym typeface="Source Sans Pro"/>
              </a:rPr>
              <a:t>Reward System                                     Social Accountability</a:t>
            </a:r>
            <a:endParaRPr sz="1000">
              <a:latin typeface="Source Sans Pro"/>
              <a:ea typeface="Source Sans Pro"/>
              <a:cs typeface="Source Sans Pro"/>
              <a:sym typeface="Source Sans Pro"/>
            </a:endParaRPr>
          </a:p>
        </p:txBody>
      </p:sp>
      <p:sp>
        <p:nvSpPr>
          <p:cNvPr id="589" name="Google Shape;589;p63"/>
          <p:cNvSpPr txBox="1"/>
          <p:nvPr/>
        </p:nvSpPr>
        <p:spPr>
          <a:xfrm>
            <a:off x="4777325" y="1508100"/>
            <a:ext cx="3909900" cy="1485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000">
                <a:latin typeface="Source Sans Pro"/>
                <a:ea typeface="Source Sans Pro"/>
                <a:cs typeface="Source Sans Pro"/>
                <a:sym typeface="Source Sans Pro"/>
              </a:rPr>
              <a:t>The consensus derived from concept testing interviews and surveys is that consumers’ would like a </a:t>
            </a:r>
            <a:r>
              <a:rPr i="1" lang="en" sz="1000">
                <a:latin typeface="Source Sans Pro"/>
                <a:ea typeface="Source Sans Pro"/>
                <a:cs typeface="Source Sans Pro"/>
                <a:sym typeface="Source Sans Pro"/>
              </a:rPr>
              <a:t>subscription</a:t>
            </a:r>
            <a:r>
              <a:rPr lang="en" sz="1000">
                <a:latin typeface="Source Sans Pro"/>
                <a:ea typeface="Source Sans Pro"/>
                <a:cs typeface="Source Sans Pro"/>
                <a:sym typeface="Source Sans Pro"/>
              </a:rPr>
              <a:t> payment plan.</a:t>
            </a:r>
            <a:endParaRPr sz="1000">
              <a:latin typeface="Source Sans Pro"/>
              <a:ea typeface="Source Sans Pro"/>
              <a:cs typeface="Source Sans Pro"/>
              <a:sym typeface="Source Sans Pro"/>
            </a:endParaRPr>
          </a:p>
          <a:p>
            <a:pPr indent="0" lvl="0" marL="0" rtl="0" algn="l">
              <a:lnSpc>
                <a:spcPct val="115000"/>
              </a:lnSpc>
              <a:spcBef>
                <a:spcPts val="0"/>
              </a:spcBef>
              <a:spcAft>
                <a:spcPts val="0"/>
              </a:spcAft>
              <a:buNone/>
            </a:pPr>
            <a:r>
              <a:rPr lang="en" sz="1000" u="sng">
                <a:latin typeface="Source Sans Pro"/>
                <a:ea typeface="Source Sans Pro"/>
                <a:cs typeface="Source Sans Pro"/>
                <a:sym typeface="Source Sans Pro"/>
              </a:rPr>
              <a:t>Sources of Revenue::</a:t>
            </a:r>
            <a:endParaRPr sz="1000" u="sng">
              <a:latin typeface="Source Sans Pro"/>
              <a:ea typeface="Source Sans Pro"/>
              <a:cs typeface="Source Sans Pro"/>
              <a:sym typeface="Source Sans Pro"/>
            </a:endParaRPr>
          </a:p>
          <a:p>
            <a:pPr indent="-292100" lvl="0" marL="457200" rtl="0" algn="l">
              <a:lnSpc>
                <a:spcPct val="100000"/>
              </a:lnSpc>
              <a:spcBef>
                <a:spcPts val="0"/>
              </a:spcBef>
              <a:spcAft>
                <a:spcPts val="0"/>
              </a:spcAft>
              <a:buSzPts val="1000"/>
              <a:buFont typeface="Source Sans Pro"/>
              <a:buChar char="-"/>
            </a:pPr>
            <a:r>
              <a:rPr lang="en" sz="1000">
                <a:latin typeface="Source Sans Pro"/>
                <a:ea typeface="Source Sans Pro"/>
                <a:cs typeface="Source Sans Pro"/>
                <a:sym typeface="Source Sans Pro"/>
              </a:rPr>
              <a:t>User Subscription Fee: 1st month free → $0.99/month after trial period</a:t>
            </a:r>
            <a:endParaRPr sz="1000">
              <a:latin typeface="Source Sans Pro"/>
              <a:ea typeface="Source Sans Pro"/>
              <a:cs typeface="Source Sans Pro"/>
              <a:sym typeface="Source Sans Pro"/>
            </a:endParaRPr>
          </a:p>
          <a:p>
            <a:pPr indent="-292100" lvl="0" marL="457200" rtl="0" algn="l">
              <a:lnSpc>
                <a:spcPct val="100000"/>
              </a:lnSpc>
              <a:spcBef>
                <a:spcPts val="0"/>
              </a:spcBef>
              <a:spcAft>
                <a:spcPts val="0"/>
              </a:spcAft>
              <a:buSzPts val="1000"/>
              <a:buFont typeface="Source Sans Pro"/>
              <a:buChar char="-"/>
            </a:pPr>
            <a:r>
              <a:rPr lang="en" sz="1000">
                <a:latin typeface="Source Sans Pro"/>
                <a:ea typeface="Source Sans Pro"/>
                <a:cs typeface="Source Sans Pro"/>
                <a:sym typeface="Source Sans Pro"/>
              </a:rPr>
              <a:t>Advertisements (banner ads) </a:t>
            </a:r>
            <a:endParaRPr sz="1000">
              <a:latin typeface="Source Sans Pro"/>
              <a:ea typeface="Source Sans Pro"/>
              <a:cs typeface="Source Sans Pro"/>
              <a:sym typeface="Source Sans Pro"/>
            </a:endParaRPr>
          </a:p>
          <a:p>
            <a:pPr indent="-292100" lvl="0" marL="457200" rtl="0" algn="l">
              <a:lnSpc>
                <a:spcPct val="100000"/>
              </a:lnSpc>
              <a:spcBef>
                <a:spcPts val="0"/>
              </a:spcBef>
              <a:spcAft>
                <a:spcPts val="0"/>
              </a:spcAft>
              <a:buSzPts val="1000"/>
              <a:buFont typeface="Source Sans Pro"/>
              <a:buChar char="-"/>
            </a:pPr>
            <a:r>
              <a:rPr lang="en" sz="1000">
                <a:latin typeface="Source Sans Pro"/>
                <a:ea typeface="Source Sans Pro"/>
                <a:cs typeface="Source Sans Pro"/>
                <a:sym typeface="Source Sans Pro"/>
              </a:rPr>
              <a:t>Partnerships with the companies offering “rewards” on the application</a:t>
            </a:r>
            <a:endParaRPr sz="1000">
              <a:latin typeface="Source Sans Pro"/>
              <a:ea typeface="Source Sans Pro"/>
              <a:cs typeface="Source Sans Pro"/>
              <a:sym typeface="Source Sans Pro"/>
            </a:endParaRPr>
          </a:p>
        </p:txBody>
      </p:sp>
      <p:sp>
        <p:nvSpPr>
          <p:cNvPr id="590" name="Google Shape;590;p63"/>
          <p:cNvSpPr txBox="1"/>
          <p:nvPr/>
        </p:nvSpPr>
        <p:spPr>
          <a:xfrm>
            <a:off x="582675" y="3316500"/>
            <a:ext cx="3909900" cy="338700"/>
          </a:xfrm>
          <a:prstGeom prst="rect">
            <a:avLst/>
          </a:prstGeom>
          <a:noFill/>
          <a:ln>
            <a:noFill/>
          </a:ln>
        </p:spPr>
        <p:txBody>
          <a:bodyPr anchorCtr="0" anchor="t" bIns="91425" lIns="91425" spcFirstLastPara="1" rIns="91425" wrap="square" tIns="91425">
            <a:spAutoFit/>
          </a:bodyPr>
          <a:lstStyle/>
          <a:p>
            <a:pPr indent="-292100" lvl="1" marL="914400" rtl="0" algn="l">
              <a:lnSpc>
                <a:spcPct val="115000"/>
              </a:lnSpc>
              <a:spcBef>
                <a:spcPts val="0"/>
              </a:spcBef>
              <a:spcAft>
                <a:spcPts val="0"/>
              </a:spcAft>
              <a:buSzPts val="1000"/>
              <a:buFont typeface="Source Sans Pro"/>
              <a:buChar char="-"/>
            </a:pPr>
            <a:r>
              <a:t/>
            </a:r>
            <a:endParaRPr sz="1000">
              <a:latin typeface="Source Sans Pro"/>
              <a:ea typeface="Source Sans Pro"/>
              <a:cs typeface="Source Sans Pro"/>
              <a:sym typeface="Source Sans Pro"/>
            </a:endParaRPr>
          </a:p>
        </p:txBody>
      </p:sp>
      <p:sp>
        <p:nvSpPr>
          <p:cNvPr id="591" name="Google Shape;591;p63"/>
          <p:cNvSpPr txBox="1"/>
          <p:nvPr/>
        </p:nvSpPr>
        <p:spPr>
          <a:xfrm>
            <a:off x="582675" y="3316500"/>
            <a:ext cx="3909900" cy="1223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000" u="sng">
                <a:latin typeface="Source Sans Pro"/>
                <a:ea typeface="Source Sans Pro"/>
                <a:cs typeface="Source Sans Pro"/>
                <a:sym typeface="Source Sans Pro"/>
              </a:rPr>
              <a:t>Target Customer:</a:t>
            </a:r>
            <a:r>
              <a:rPr lang="en" sz="1000">
                <a:latin typeface="Source Sans Pro"/>
                <a:ea typeface="Source Sans Pro"/>
                <a:cs typeface="Source Sans Pro"/>
                <a:sym typeface="Source Sans Pro"/>
              </a:rPr>
              <a:t> College students ages 21-26</a:t>
            </a:r>
            <a:endParaRPr sz="1000">
              <a:latin typeface="Source Sans Pro"/>
              <a:ea typeface="Source Sans Pro"/>
              <a:cs typeface="Source Sans Pro"/>
              <a:sym typeface="Source Sans Pro"/>
            </a:endParaRPr>
          </a:p>
          <a:p>
            <a:pPr indent="0" lvl="0" marL="0" rtl="0" algn="l">
              <a:lnSpc>
                <a:spcPct val="115000"/>
              </a:lnSpc>
              <a:spcBef>
                <a:spcPts val="0"/>
              </a:spcBef>
              <a:spcAft>
                <a:spcPts val="0"/>
              </a:spcAft>
              <a:buNone/>
            </a:pPr>
            <a:r>
              <a:rPr lang="en" sz="1000">
                <a:latin typeface="Source Sans Pro"/>
                <a:ea typeface="Source Sans Pro"/>
                <a:cs typeface="Source Sans Pro"/>
                <a:sym typeface="Source Sans Pro"/>
              </a:rPr>
              <a:t>Our team plans to first release our app in major cities where state universities  are located. We will first  market test the app in Gainesville, Florida.</a:t>
            </a:r>
            <a:endParaRPr sz="1000">
              <a:latin typeface="Source Sans Pro"/>
              <a:ea typeface="Source Sans Pro"/>
              <a:cs typeface="Source Sans Pro"/>
              <a:sym typeface="Source Sans Pro"/>
            </a:endParaRPr>
          </a:p>
          <a:p>
            <a:pPr indent="0" lvl="0" marL="0" rtl="0" algn="l">
              <a:lnSpc>
                <a:spcPct val="115000"/>
              </a:lnSpc>
              <a:spcBef>
                <a:spcPts val="0"/>
              </a:spcBef>
              <a:spcAft>
                <a:spcPts val="0"/>
              </a:spcAft>
              <a:buNone/>
            </a:pPr>
            <a:r>
              <a:rPr lang="en" sz="1000">
                <a:latin typeface="Source Sans Pro"/>
                <a:ea typeface="Source Sans Pro"/>
                <a:cs typeface="Source Sans Pro"/>
                <a:sym typeface="Source Sans Pro"/>
              </a:rPr>
              <a:t>We plan to partner up with the University, student organizations and educational resources like Study Edge to reach our target market.</a:t>
            </a:r>
            <a:endParaRPr sz="1000">
              <a:latin typeface="Source Sans Pro"/>
              <a:ea typeface="Source Sans Pro"/>
              <a:cs typeface="Source Sans Pro"/>
              <a:sym typeface="Source Sans Pro"/>
            </a:endParaRPr>
          </a:p>
        </p:txBody>
      </p:sp>
      <p:sp>
        <p:nvSpPr>
          <p:cNvPr id="592" name="Google Shape;592;p63"/>
          <p:cNvSpPr txBox="1"/>
          <p:nvPr/>
        </p:nvSpPr>
        <p:spPr>
          <a:xfrm>
            <a:off x="4777325" y="3316500"/>
            <a:ext cx="3909900" cy="1754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000" u="sng">
                <a:latin typeface="Source Sans Pro"/>
                <a:ea typeface="Source Sans Pro"/>
                <a:cs typeface="Source Sans Pro"/>
                <a:sym typeface="Source Sans Pro"/>
              </a:rPr>
              <a:t>Communicating Value</a:t>
            </a:r>
            <a:r>
              <a:rPr lang="en" sz="1000">
                <a:latin typeface="Source Sans Pro"/>
                <a:ea typeface="Source Sans Pro"/>
                <a:cs typeface="Source Sans Pro"/>
                <a:sym typeface="Source Sans Pro"/>
              </a:rPr>
              <a:t> </a:t>
            </a:r>
            <a:endParaRPr sz="1000">
              <a:latin typeface="Source Sans Pro"/>
              <a:ea typeface="Source Sans Pro"/>
              <a:cs typeface="Source Sans Pro"/>
              <a:sym typeface="Source Sans Pro"/>
            </a:endParaRPr>
          </a:p>
          <a:p>
            <a:pPr indent="-292100" lvl="0" marL="457200" rtl="0" algn="l">
              <a:lnSpc>
                <a:spcPct val="115000"/>
              </a:lnSpc>
              <a:spcBef>
                <a:spcPts val="0"/>
              </a:spcBef>
              <a:spcAft>
                <a:spcPts val="0"/>
              </a:spcAft>
              <a:buSzPts val="1000"/>
              <a:buFont typeface="Source Sans Pro"/>
              <a:buChar char="●"/>
            </a:pPr>
            <a:r>
              <a:rPr lang="en" sz="1000">
                <a:latin typeface="Source Sans Pro"/>
                <a:ea typeface="Source Sans Pro"/>
                <a:cs typeface="Source Sans Pro"/>
                <a:sym typeface="Source Sans Pro"/>
              </a:rPr>
              <a:t>Brand ambassadors and social media advertisements  (Instagram, Facebook, LinkedIn)</a:t>
            </a:r>
            <a:endParaRPr sz="1000">
              <a:latin typeface="Source Sans Pro"/>
              <a:ea typeface="Source Sans Pro"/>
              <a:cs typeface="Source Sans Pro"/>
              <a:sym typeface="Source Sans Pro"/>
            </a:endParaRPr>
          </a:p>
          <a:p>
            <a:pPr indent="-292100" lvl="0" marL="457200" rtl="0" algn="l">
              <a:lnSpc>
                <a:spcPct val="115000"/>
              </a:lnSpc>
              <a:spcBef>
                <a:spcPts val="0"/>
              </a:spcBef>
              <a:spcAft>
                <a:spcPts val="0"/>
              </a:spcAft>
              <a:buSzPts val="1000"/>
              <a:buFont typeface="Source Sans Pro"/>
              <a:buChar char="●"/>
            </a:pPr>
            <a:r>
              <a:rPr lang="en" sz="1000">
                <a:latin typeface="Source Sans Pro"/>
                <a:ea typeface="Source Sans Pro"/>
                <a:cs typeface="Source Sans Pro"/>
                <a:sym typeface="Source Sans Pro"/>
              </a:rPr>
              <a:t>Sponsoring  student organizations/clubs</a:t>
            </a:r>
            <a:endParaRPr sz="1000">
              <a:latin typeface="Source Sans Pro"/>
              <a:ea typeface="Source Sans Pro"/>
              <a:cs typeface="Source Sans Pro"/>
              <a:sym typeface="Source Sans Pro"/>
            </a:endParaRPr>
          </a:p>
          <a:p>
            <a:pPr indent="0" lvl="0" marL="0" rtl="0" algn="l">
              <a:lnSpc>
                <a:spcPct val="115000"/>
              </a:lnSpc>
              <a:spcBef>
                <a:spcPts val="0"/>
              </a:spcBef>
              <a:spcAft>
                <a:spcPts val="0"/>
              </a:spcAft>
              <a:buNone/>
            </a:pPr>
            <a:r>
              <a:rPr lang="en" sz="1000" u="sng">
                <a:latin typeface="Source Sans Pro"/>
                <a:ea typeface="Source Sans Pro"/>
                <a:cs typeface="Source Sans Pro"/>
                <a:sym typeface="Source Sans Pro"/>
              </a:rPr>
              <a:t>Release</a:t>
            </a:r>
            <a:endParaRPr sz="1000" u="sng">
              <a:latin typeface="Source Sans Pro"/>
              <a:ea typeface="Source Sans Pro"/>
              <a:cs typeface="Source Sans Pro"/>
              <a:sym typeface="Source Sans Pro"/>
            </a:endParaRPr>
          </a:p>
          <a:p>
            <a:pPr indent="-292100" lvl="0" marL="457200" rtl="0" algn="l">
              <a:lnSpc>
                <a:spcPct val="115000"/>
              </a:lnSpc>
              <a:spcBef>
                <a:spcPts val="0"/>
              </a:spcBef>
              <a:spcAft>
                <a:spcPts val="0"/>
              </a:spcAft>
              <a:buSzPts val="1000"/>
              <a:buFont typeface="Source Sans Pro"/>
              <a:buChar char="●"/>
            </a:pPr>
            <a:r>
              <a:rPr lang="en" sz="1000">
                <a:latin typeface="Source Sans Pro"/>
                <a:ea typeface="Source Sans Pro"/>
                <a:cs typeface="Source Sans Pro"/>
                <a:sym typeface="Source Sans Pro"/>
              </a:rPr>
              <a:t>My team will register for Apple’s developer program and then submit our app to be reviewed to  be available in Apple’s App Store </a:t>
            </a:r>
            <a:endParaRPr sz="1000">
              <a:latin typeface="Source Sans Pro"/>
              <a:ea typeface="Source Sans Pro"/>
              <a:cs typeface="Source Sans Pro"/>
              <a:sym typeface="Source Sans Pro"/>
            </a:endParaRPr>
          </a:p>
          <a:p>
            <a:pPr indent="0" lvl="0" marL="0" rtl="0" algn="l">
              <a:lnSpc>
                <a:spcPct val="115000"/>
              </a:lnSpc>
              <a:spcBef>
                <a:spcPts val="0"/>
              </a:spcBef>
              <a:spcAft>
                <a:spcPts val="0"/>
              </a:spcAft>
              <a:buNone/>
            </a:pPr>
            <a:r>
              <a:t/>
            </a:r>
            <a:endParaRPr sz="1000">
              <a:latin typeface="Source Sans Pro"/>
              <a:ea typeface="Source Sans Pro"/>
              <a:cs typeface="Source Sans Pro"/>
              <a:sym typeface="Source Sans Pro"/>
            </a:endParaRPr>
          </a:p>
        </p:txBody>
      </p:sp>
    </p:spTree>
  </p:cSld>
  <p:clrMapOvr>
    <a:masterClrMapping/>
  </p:clrMapOvr>
</p:sld>
</file>

<file path=ppt/theme/theme1.xml><?xml version="1.0" encoding="utf-8"?>
<a:theme xmlns:a="http://schemas.openxmlformats.org/drawingml/2006/main" xmlns:r="http://schemas.openxmlformats.org/officeDocument/2006/relationships" name="Business Organization Notes by Slidesgo">
  <a:themeElements>
    <a:clrScheme name="Simple Light">
      <a:dk1>
        <a:srgbClr val="000000"/>
      </a:dk1>
      <a:lt1>
        <a:srgbClr val="FFFFFF"/>
      </a:lt1>
      <a:dk2>
        <a:srgbClr val="595959"/>
      </a:dk2>
      <a:lt2>
        <a:srgbClr val="50BDA2"/>
      </a:lt2>
      <a:accent1>
        <a:srgbClr val="233B55"/>
      </a:accent1>
      <a:accent2>
        <a:srgbClr val="B9E5DA"/>
      </a:accent2>
      <a:accent3>
        <a:srgbClr val="FFFFFF"/>
      </a:accent3>
      <a:accent4>
        <a:srgbClr val="50BDA2"/>
      </a:accent4>
      <a:accent5>
        <a:srgbClr val="233B55"/>
      </a:accent5>
      <a:accent6>
        <a:srgbClr val="B9E5DA"/>
      </a:accent6>
      <a:hlink>
        <a:srgbClr val="B9E5DA"/>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